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2"/>
    <p:sldMasterId id="2147483990" r:id="rId3"/>
  </p:sldMasterIdLst>
  <p:notesMasterIdLst>
    <p:notesMasterId r:id="rId50"/>
  </p:notesMasterIdLst>
  <p:handoutMasterIdLst>
    <p:handoutMasterId r:id="rId51"/>
  </p:handoutMasterIdLst>
  <p:sldIdLst>
    <p:sldId id="327" r:id="rId4"/>
    <p:sldId id="330" r:id="rId5"/>
    <p:sldId id="331" r:id="rId6"/>
    <p:sldId id="332" r:id="rId7"/>
    <p:sldId id="298" r:id="rId8"/>
    <p:sldId id="262"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79"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p15:clr>
            <a:srgbClr val="A4A3A4"/>
          </p15:clr>
        </p15:guide>
        <p15:guide id="2" pos="379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3" d="100"/>
          <a:sy n="73" d="100"/>
        </p:scale>
        <p:origin x="1277" y="72"/>
      </p:cViewPr>
      <p:guideLst>
        <p:guide orient="horz" pos="2179"/>
        <p:guide pos="37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ald Mbanga" userId="a5495ae4-09e3-4919-95f3-764c468abf1a" providerId="ADAL" clId="{9950FD1D-9D93-4582-8C8D-6B03A1ED5862}"/>
    <pc:docChg chg="custSel modSld">
      <pc:chgData name="Ronald Mbanga" userId="a5495ae4-09e3-4919-95f3-764c468abf1a" providerId="ADAL" clId="{9950FD1D-9D93-4582-8C8D-6B03A1ED5862}" dt="2023-01-19T07:56:44.265" v="84" actId="20577"/>
      <pc:docMkLst>
        <pc:docMk/>
      </pc:docMkLst>
      <pc:sldChg chg="modSp mod">
        <pc:chgData name="Ronald Mbanga" userId="a5495ae4-09e3-4919-95f3-764c468abf1a" providerId="ADAL" clId="{9950FD1D-9D93-4582-8C8D-6B03A1ED5862}" dt="2023-01-19T07:55:18.811" v="73" actId="20577"/>
        <pc:sldMkLst>
          <pc:docMk/>
          <pc:sldMk cId="0" sldId="265"/>
        </pc:sldMkLst>
        <pc:spChg chg="mod">
          <ac:chgData name="Ronald Mbanga" userId="a5495ae4-09e3-4919-95f3-764c468abf1a" providerId="ADAL" clId="{9950FD1D-9D93-4582-8C8D-6B03A1ED5862}" dt="2023-01-19T07:55:18.811" v="73" actId="20577"/>
          <ac:spMkLst>
            <pc:docMk/>
            <pc:sldMk cId="0" sldId="265"/>
            <ac:spMk id="5" creationId="{00000000-0000-0000-0000-000000000000}"/>
          </ac:spMkLst>
        </pc:spChg>
      </pc:sldChg>
      <pc:sldChg chg="modSp mod">
        <pc:chgData name="Ronald Mbanga" userId="a5495ae4-09e3-4919-95f3-764c468abf1a" providerId="ADAL" clId="{9950FD1D-9D93-4582-8C8D-6B03A1ED5862}" dt="2023-01-19T07:28:58.817" v="64" actId="14100"/>
        <pc:sldMkLst>
          <pc:docMk/>
          <pc:sldMk cId="0" sldId="266"/>
        </pc:sldMkLst>
        <pc:spChg chg="mod">
          <ac:chgData name="Ronald Mbanga" userId="a5495ae4-09e3-4919-95f3-764c468abf1a" providerId="ADAL" clId="{9950FD1D-9D93-4582-8C8D-6B03A1ED5862}" dt="2023-01-19T07:28:58.817" v="64" actId="14100"/>
          <ac:spMkLst>
            <pc:docMk/>
            <pc:sldMk cId="0" sldId="266"/>
            <ac:spMk id="5" creationId="{00000000-0000-0000-0000-000000000000}"/>
          </ac:spMkLst>
        </pc:spChg>
      </pc:sldChg>
      <pc:sldChg chg="modSp mod">
        <pc:chgData name="Ronald Mbanga" userId="a5495ae4-09e3-4919-95f3-764c468abf1a" providerId="ADAL" clId="{9950FD1D-9D93-4582-8C8D-6B03A1ED5862}" dt="2023-01-19T06:55:26.711" v="1" actId="2711"/>
        <pc:sldMkLst>
          <pc:docMk/>
          <pc:sldMk cId="0" sldId="274"/>
        </pc:sldMkLst>
        <pc:spChg chg="mod">
          <ac:chgData name="Ronald Mbanga" userId="a5495ae4-09e3-4919-95f3-764c468abf1a" providerId="ADAL" clId="{9950FD1D-9D93-4582-8C8D-6B03A1ED5862}" dt="2023-01-19T06:55:26.711" v="1" actId="2711"/>
          <ac:spMkLst>
            <pc:docMk/>
            <pc:sldMk cId="0" sldId="274"/>
            <ac:spMk id="4" creationId="{00000000-0000-0000-0000-000000000000}"/>
          </ac:spMkLst>
        </pc:spChg>
      </pc:sldChg>
      <pc:sldChg chg="modSp mod">
        <pc:chgData name="Ronald Mbanga" userId="a5495ae4-09e3-4919-95f3-764c468abf1a" providerId="ADAL" clId="{9950FD1D-9D93-4582-8C8D-6B03A1ED5862}" dt="2023-01-19T07:55:50.745" v="76" actId="20577"/>
        <pc:sldMkLst>
          <pc:docMk/>
          <pc:sldMk cId="0" sldId="276"/>
        </pc:sldMkLst>
        <pc:spChg chg="mod">
          <ac:chgData name="Ronald Mbanga" userId="a5495ae4-09e3-4919-95f3-764c468abf1a" providerId="ADAL" clId="{9950FD1D-9D93-4582-8C8D-6B03A1ED5862}" dt="2023-01-19T07:55:50.745" v="76" actId="20577"/>
          <ac:spMkLst>
            <pc:docMk/>
            <pc:sldMk cId="0" sldId="276"/>
            <ac:spMk id="5" creationId="{00000000-0000-0000-0000-000000000000}"/>
          </ac:spMkLst>
        </pc:spChg>
      </pc:sldChg>
      <pc:sldChg chg="modSp mod">
        <pc:chgData name="Ronald Mbanga" userId="a5495ae4-09e3-4919-95f3-764c468abf1a" providerId="ADAL" clId="{9950FD1D-9D93-4582-8C8D-6B03A1ED5862}" dt="2023-01-19T06:55:39.039" v="2" actId="2711"/>
        <pc:sldMkLst>
          <pc:docMk/>
          <pc:sldMk cId="0" sldId="289"/>
        </pc:sldMkLst>
        <pc:spChg chg="mod">
          <ac:chgData name="Ronald Mbanga" userId="a5495ae4-09e3-4919-95f3-764c468abf1a" providerId="ADAL" clId="{9950FD1D-9D93-4582-8C8D-6B03A1ED5862}" dt="2023-01-19T06:55:39.039" v="2" actId="2711"/>
          <ac:spMkLst>
            <pc:docMk/>
            <pc:sldMk cId="0" sldId="289"/>
            <ac:spMk id="4" creationId="{00000000-0000-0000-0000-000000000000}"/>
          </ac:spMkLst>
        </pc:spChg>
      </pc:sldChg>
      <pc:sldChg chg="modSp mod">
        <pc:chgData name="Ronald Mbanga" userId="a5495ae4-09e3-4919-95f3-764c468abf1a" providerId="ADAL" clId="{9950FD1D-9D93-4582-8C8D-6B03A1ED5862}" dt="2023-01-19T07:56:44.265" v="84" actId="20577"/>
        <pc:sldMkLst>
          <pc:docMk/>
          <pc:sldMk cId="0" sldId="293"/>
        </pc:sldMkLst>
        <pc:spChg chg="mod">
          <ac:chgData name="Ronald Mbanga" userId="a5495ae4-09e3-4919-95f3-764c468abf1a" providerId="ADAL" clId="{9950FD1D-9D93-4582-8C8D-6B03A1ED5862}" dt="2023-01-19T07:56:44.265" v="84" actId="20577"/>
          <ac:spMkLst>
            <pc:docMk/>
            <pc:sldMk cId="0" sldId="293"/>
            <ac:spMk id="9" creationId="{00000000-0000-0000-0000-000000000000}"/>
          </ac:spMkLst>
        </pc:spChg>
      </pc:sldChg>
      <pc:sldChg chg="modSp mod">
        <pc:chgData name="Ronald Mbanga" userId="a5495ae4-09e3-4919-95f3-764c468abf1a" providerId="ADAL" clId="{9950FD1D-9D93-4582-8C8D-6B03A1ED5862}" dt="2023-01-19T06:59:12.513" v="20" actId="403"/>
        <pc:sldMkLst>
          <pc:docMk/>
          <pc:sldMk cId="0" sldId="296"/>
        </pc:sldMkLst>
        <pc:spChg chg="mod">
          <ac:chgData name="Ronald Mbanga" userId="a5495ae4-09e3-4919-95f3-764c468abf1a" providerId="ADAL" clId="{9950FD1D-9D93-4582-8C8D-6B03A1ED5862}" dt="2023-01-19T06:59:12.513" v="20" actId="403"/>
          <ac:spMkLst>
            <pc:docMk/>
            <pc:sldMk cId="0" sldId="296"/>
            <ac:spMk id="3" creationId="{00000000-0000-0000-0000-000000000000}"/>
          </ac:spMkLst>
        </pc:spChg>
      </pc:sldChg>
      <pc:sldChg chg="modSp mod">
        <pc:chgData name="Ronald Mbanga" userId="a5495ae4-09e3-4919-95f3-764c468abf1a" providerId="ADAL" clId="{9950FD1D-9D93-4582-8C8D-6B03A1ED5862}" dt="2023-01-19T07:30:12.007" v="66" actId="20577"/>
        <pc:sldMkLst>
          <pc:docMk/>
          <pc:sldMk cId="0" sldId="299"/>
        </pc:sldMkLst>
        <pc:spChg chg="mod">
          <ac:chgData name="Ronald Mbanga" userId="a5495ae4-09e3-4919-95f3-764c468abf1a" providerId="ADAL" clId="{9950FD1D-9D93-4582-8C8D-6B03A1ED5862}" dt="2023-01-19T07:30:12.007" v="66" actId="20577"/>
          <ac:spMkLst>
            <pc:docMk/>
            <pc:sldMk cId="0" sldId="299"/>
            <ac:spMk id="9" creationId="{00000000-0000-0000-0000-000000000000}"/>
          </ac:spMkLst>
        </pc:spChg>
      </pc:sldChg>
      <pc:sldChg chg="modSp mod">
        <pc:chgData name="Ronald Mbanga" userId="a5495ae4-09e3-4919-95f3-764c468abf1a" providerId="ADAL" clId="{9950FD1D-9D93-4582-8C8D-6B03A1ED5862}" dt="2023-01-19T07:54:57.327" v="72" actId="20577"/>
        <pc:sldMkLst>
          <pc:docMk/>
          <pc:sldMk cId="0" sldId="302"/>
        </pc:sldMkLst>
        <pc:spChg chg="mod">
          <ac:chgData name="Ronald Mbanga" userId="a5495ae4-09e3-4919-95f3-764c468abf1a" providerId="ADAL" clId="{9950FD1D-9D93-4582-8C8D-6B03A1ED5862}" dt="2023-01-19T07:54:57.327" v="72" actId="20577"/>
          <ac:spMkLst>
            <pc:docMk/>
            <pc:sldMk cId="0" sldId="302"/>
            <ac:spMk id="9" creationId="{00000000-0000-0000-0000-000000000000}"/>
          </ac:spMkLst>
        </pc:spChg>
      </pc:sldChg>
      <pc:sldChg chg="modSp mod">
        <pc:chgData name="Ronald Mbanga" userId="a5495ae4-09e3-4919-95f3-764c468abf1a" providerId="ADAL" clId="{9950FD1D-9D93-4582-8C8D-6B03A1ED5862}" dt="2023-01-19T07:56:14.752" v="80" actId="20577"/>
        <pc:sldMkLst>
          <pc:docMk/>
          <pc:sldMk cId="0" sldId="303"/>
        </pc:sldMkLst>
        <pc:spChg chg="mod">
          <ac:chgData name="Ronald Mbanga" userId="a5495ae4-09e3-4919-95f3-764c468abf1a" providerId="ADAL" clId="{9950FD1D-9D93-4582-8C8D-6B03A1ED5862}" dt="2023-01-19T07:56:14.752" v="80" actId="20577"/>
          <ac:spMkLst>
            <pc:docMk/>
            <pc:sldMk cId="0" sldId="303"/>
            <ac:spMk id="5" creationId="{00000000-0000-0000-0000-000000000000}"/>
          </ac:spMkLst>
        </pc:spChg>
      </pc:sldChg>
      <pc:sldChg chg="modSp mod">
        <pc:chgData name="Ronald Mbanga" userId="a5495ae4-09e3-4919-95f3-764c468abf1a" providerId="ADAL" clId="{9950FD1D-9D93-4582-8C8D-6B03A1ED5862}" dt="2023-01-19T07:00:40.463" v="29" actId="14100"/>
        <pc:sldMkLst>
          <pc:docMk/>
          <pc:sldMk cId="0" sldId="311"/>
        </pc:sldMkLst>
        <pc:spChg chg="mod">
          <ac:chgData name="Ronald Mbanga" userId="a5495ae4-09e3-4919-95f3-764c468abf1a" providerId="ADAL" clId="{9950FD1D-9D93-4582-8C8D-6B03A1ED5862}" dt="2023-01-19T07:00:40.463" v="29" actId="14100"/>
          <ac:spMkLst>
            <pc:docMk/>
            <pc:sldMk cId="0" sldId="311"/>
            <ac:spMk id="3" creationId="{00000000-0000-0000-0000-000000000000}"/>
          </ac:spMkLst>
        </pc:spChg>
      </pc:sldChg>
      <pc:sldChg chg="modSp mod">
        <pc:chgData name="Ronald Mbanga" userId="a5495ae4-09e3-4919-95f3-764c468abf1a" providerId="ADAL" clId="{9950FD1D-9D93-4582-8C8D-6B03A1ED5862}" dt="2023-01-19T07:00:32.375" v="28" actId="2711"/>
        <pc:sldMkLst>
          <pc:docMk/>
          <pc:sldMk cId="0" sldId="312"/>
        </pc:sldMkLst>
        <pc:spChg chg="mod">
          <ac:chgData name="Ronald Mbanga" userId="a5495ae4-09e3-4919-95f3-764c468abf1a" providerId="ADAL" clId="{9950FD1D-9D93-4582-8C8D-6B03A1ED5862}" dt="2023-01-19T07:00:25.680" v="27" actId="14100"/>
          <ac:spMkLst>
            <pc:docMk/>
            <pc:sldMk cId="0" sldId="312"/>
            <ac:spMk id="3" creationId="{00000000-0000-0000-0000-000000000000}"/>
          </ac:spMkLst>
        </pc:spChg>
        <pc:spChg chg="mod">
          <ac:chgData name="Ronald Mbanga" userId="a5495ae4-09e3-4919-95f3-764c468abf1a" providerId="ADAL" clId="{9950FD1D-9D93-4582-8C8D-6B03A1ED5862}" dt="2023-01-19T07:00:32.375" v="28" actId="2711"/>
          <ac:spMkLst>
            <pc:docMk/>
            <pc:sldMk cId="0" sldId="312"/>
            <ac:spMk id="4" creationId="{00000000-0000-0000-0000-000000000000}"/>
          </ac:spMkLst>
        </pc:spChg>
      </pc:sldChg>
      <pc:sldChg chg="modSp mod">
        <pc:chgData name="Ronald Mbanga" userId="a5495ae4-09e3-4919-95f3-764c468abf1a" providerId="ADAL" clId="{9950FD1D-9D93-4582-8C8D-6B03A1ED5862}" dt="2023-01-19T07:01:02.086" v="33" actId="27636"/>
        <pc:sldMkLst>
          <pc:docMk/>
          <pc:sldMk cId="0" sldId="313"/>
        </pc:sldMkLst>
        <pc:spChg chg="mod">
          <ac:chgData name="Ronald Mbanga" userId="a5495ae4-09e3-4919-95f3-764c468abf1a" providerId="ADAL" clId="{9950FD1D-9D93-4582-8C8D-6B03A1ED5862}" dt="2023-01-19T07:01:02.086" v="33" actId="27636"/>
          <ac:spMkLst>
            <pc:docMk/>
            <pc:sldMk cId="0" sldId="313"/>
            <ac:spMk id="3" creationId="{00000000-0000-0000-0000-000000000000}"/>
          </ac:spMkLst>
        </pc:spChg>
        <pc:spChg chg="mod">
          <ac:chgData name="Ronald Mbanga" userId="a5495ae4-09e3-4919-95f3-764c468abf1a" providerId="ADAL" clId="{9950FD1D-9D93-4582-8C8D-6B03A1ED5862}" dt="2023-01-19T07:00:02.172" v="25" actId="2711"/>
          <ac:spMkLst>
            <pc:docMk/>
            <pc:sldMk cId="0" sldId="313"/>
            <ac:spMk id="4" creationId="{00000000-0000-0000-0000-000000000000}"/>
          </ac:spMkLst>
        </pc:spChg>
      </pc:sldChg>
      <pc:sldChg chg="modSp mod">
        <pc:chgData name="Ronald Mbanga" userId="a5495ae4-09e3-4919-95f3-764c468abf1a" providerId="ADAL" clId="{9950FD1D-9D93-4582-8C8D-6B03A1ED5862}" dt="2023-01-19T07:02:31.418" v="48" actId="14100"/>
        <pc:sldMkLst>
          <pc:docMk/>
          <pc:sldMk cId="0" sldId="314"/>
        </pc:sldMkLst>
        <pc:spChg chg="mod">
          <ac:chgData name="Ronald Mbanga" userId="a5495ae4-09e3-4919-95f3-764c468abf1a" providerId="ADAL" clId="{9950FD1D-9D93-4582-8C8D-6B03A1ED5862}" dt="2023-01-19T07:00:15.205" v="26" actId="2711"/>
          <ac:spMkLst>
            <pc:docMk/>
            <pc:sldMk cId="0" sldId="314"/>
            <ac:spMk id="4" creationId="{00000000-0000-0000-0000-000000000000}"/>
          </ac:spMkLst>
        </pc:spChg>
        <pc:spChg chg="mod">
          <ac:chgData name="Ronald Mbanga" userId="a5495ae4-09e3-4919-95f3-764c468abf1a" providerId="ADAL" clId="{9950FD1D-9D93-4582-8C8D-6B03A1ED5862}" dt="2023-01-19T07:02:31.418" v="48" actId="14100"/>
          <ac:spMkLst>
            <pc:docMk/>
            <pc:sldMk cId="0" sldId="314"/>
            <ac:spMk id="8" creationId="{00000000-0000-0000-0000-000000000000}"/>
          </ac:spMkLst>
        </pc:spChg>
      </pc:sldChg>
      <pc:sldChg chg="modSp mod">
        <pc:chgData name="Ronald Mbanga" userId="a5495ae4-09e3-4919-95f3-764c468abf1a" providerId="ADAL" clId="{9950FD1D-9D93-4582-8C8D-6B03A1ED5862}" dt="2023-01-19T06:59:51.360" v="24" actId="2711"/>
        <pc:sldMkLst>
          <pc:docMk/>
          <pc:sldMk cId="0" sldId="315"/>
        </pc:sldMkLst>
        <pc:spChg chg="mod">
          <ac:chgData name="Ronald Mbanga" userId="a5495ae4-09e3-4919-95f3-764c468abf1a" providerId="ADAL" clId="{9950FD1D-9D93-4582-8C8D-6B03A1ED5862}" dt="2023-01-19T06:59:51.360" v="24" actId="2711"/>
          <ac:spMkLst>
            <pc:docMk/>
            <pc:sldMk cId="0" sldId="315"/>
            <ac:spMk id="4" creationId="{00000000-0000-0000-0000-000000000000}"/>
          </ac:spMkLst>
        </pc:spChg>
      </pc:sldChg>
      <pc:sldChg chg="modSp mod">
        <pc:chgData name="Ronald Mbanga" userId="a5495ae4-09e3-4919-95f3-764c468abf1a" providerId="ADAL" clId="{9950FD1D-9D93-4582-8C8D-6B03A1ED5862}" dt="2023-01-19T06:59:41.867" v="23" actId="207"/>
        <pc:sldMkLst>
          <pc:docMk/>
          <pc:sldMk cId="0" sldId="316"/>
        </pc:sldMkLst>
        <pc:spChg chg="mod">
          <ac:chgData name="Ronald Mbanga" userId="a5495ae4-09e3-4919-95f3-764c468abf1a" providerId="ADAL" clId="{9950FD1D-9D93-4582-8C8D-6B03A1ED5862}" dt="2023-01-19T06:59:41.867" v="23" actId="207"/>
          <ac:spMkLst>
            <pc:docMk/>
            <pc:sldMk cId="0" sldId="316"/>
            <ac:spMk id="4" creationId="{00000000-0000-0000-0000-000000000000}"/>
          </ac:spMkLst>
        </pc:spChg>
      </pc:sldChg>
      <pc:sldChg chg="modSp mod">
        <pc:chgData name="Ronald Mbanga" userId="a5495ae4-09e3-4919-95f3-764c468abf1a" providerId="ADAL" clId="{9950FD1D-9D93-4582-8C8D-6B03A1ED5862}" dt="2023-01-19T07:02:08.900" v="45" actId="14100"/>
        <pc:sldMkLst>
          <pc:docMk/>
          <pc:sldMk cId="0" sldId="317"/>
        </pc:sldMkLst>
        <pc:spChg chg="mod">
          <ac:chgData name="Ronald Mbanga" userId="a5495ae4-09e3-4919-95f3-764c468abf1a" providerId="ADAL" clId="{9950FD1D-9D93-4582-8C8D-6B03A1ED5862}" dt="2023-01-19T07:02:08.900" v="45" actId="14100"/>
          <ac:spMkLst>
            <pc:docMk/>
            <pc:sldMk cId="0" sldId="317"/>
            <ac:spMk id="3" creationId="{00000000-0000-0000-0000-000000000000}"/>
          </ac:spMkLst>
        </pc:spChg>
        <pc:spChg chg="mod">
          <ac:chgData name="Ronald Mbanga" userId="a5495ae4-09e3-4919-95f3-764c468abf1a" providerId="ADAL" clId="{9950FD1D-9D93-4582-8C8D-6B03A1ED5862}" dt="2023-01-19T06:59:28.143" v="21" actId="2711"/>
          <ac:spMkLst>
            <pc:docMk/>
            <pc:sldMk cId="0" sldId="317"/>
            <ac:spMk id="4" creationId="{00000000-0000-0000-0000-000000000000}"/>
          </ac:spMkLst>
        </pc:spChg>
      </pc:sldChg>
      <pc:sldChg chg="modSp mod">
        <pc:chgData name="Ronald Mbanga" userId="a5495ae4-09e3-4919-95f3-764c468abf1a" providerId="ADAL" clId="{9950FD1D-9D93-4582-8C8D-6B03A1ED5862}" dt="2023-01-19T06:58:56.006" v="15" actId="2711"/>
        <pc:sldMkLst>
          <pc:docMk/>
          <pc:sldMk cId="0" sldId="318"/>
        </pc:sldMkLst>
        <pc:spChg chg="mod">
          <ac:chgData name="Ronald Mbanga" userId="a5495ae4-09e3-4919-95f3-764c468abf1a" providerId="ADAL" clId="{9950FD1D-9D93-4582-8C8D-6B03A1ED5862}" dt="2023-01-19T06:58:56.006" v="15" actId="2711"/>
          <ac:spMkLst>
            <pc:docMk/>
            <pc:sldMk cId="0" sldId="318"/>
            <ac:spMk id="3" creationId="{00000000-0000-0000-0000-000000000000}"/>
          </ac:spMkLst>
        </pc:spChg>
      </pc:sldChg>
      <pc:sldChg chg="modSp mod">
        <pc:chgData name="Ronald Mbanga" userId="a5495ae4-09e3-4919-95f3-764c468abf1a" providerId="ADAL" clId="{9950FD1D-9D93-4582-8C8D-6B03A1ED5862}" dt="2023-01-19T06:56:31.453" v="14" actId="403"/>
        <pc:sldMkLst>
          <pc:docMk/>
          <pc:sldMk cId="0" sldId="319"/>
        </pc:sldMkLst>
        <pc:spChg chg="mod">
          <ac:chgData name="Ronald Mbanga" userId="a5495ae4-09e3-4919-95f3-764c468abf1a" providerId="ADAL" clId="{9950FD1D-9D93-4582-8C8D-6B03A1ED5862}" dt="2023-01-19T06:56:31.453" v="14" actId="403"/>
          <ac:spMkLst>
            <pc:docMk/>
            <pc:sldMk cId="0" sldId="319"/>
            <ac:spMk id="3" creationId="{00000000-0000-0000-0000-000000000000}"/>
          </ac:spMkLst>
        </pc:spChg>
      </pc:sldChg>
      <pc:sldChg chg="modSp mod">
        <pc:chgData name="Ronald Mbanga" userId="a5495ae4-09e3-4919-95f3-764c468abf1a" providerId="ADAL" clId="{9950FD1D-9D93-4582-8C8D-6B03A1ED5862}" dt="2023-01-19T06:55:16.713" v="0" actId="2711"/>
        <pc:sldMkLst>
          <pc:docMk/>
          <pc:sldMk cId="0" sldId="320"/>
        </pc:sldMkLst>
        <pc:spChg chg="mod">
          <ac:chgData name="Ronald Mbanga" userId="a5495ae4-09e3-4919-95f3-764c468abf1a" providerId="ADAL" clId="{9950FD1D-9D93-4582-8C8D-6B03A1ED5862}" dt="2023-01-19T06:55:16.713" v="0" actId="2711"/>
          <ac:spMkLst>
            <pc:docMk/>
            <pc:sldMk cId="0" sldId="320"/>
            <ac:spMk id="4" creationId="{00000000-0000-0000-0000-000000000000}"/>
          </ac:spMkLst>
        </pc:spChg>
      </pc:sldChg>
      <pc:sldChg chg="modSp mod">
        <pc:chgData name="Ronald Mbanga" userId="a5495ae4-09e3-4919-95f3-764c468abf1a" providerId="ADAL" clId="{9950FD1D-9D93-4582-8C8D-6B03A1ED5862}" dt="2023-01-19T06:56:13.252" v="9" actId="2711"/>
        <pc:sldMkLst>
          <pc:docMk/>
          <pc:sldMk cId="0" sldId="322"/>
        </pc:sldMkLst>
        <pc:spChg chg="mod">
          <ac:chgData name="Ronald Mbanga" userId="a5495ae4-09e3-4919-95f3-764c468abf1a" providerId="ADAL" clId="{9950FD1D-9D93-4582-8C8D-6B03A1ED5862}" dt="2023-01-19T06:56:13.252" v="9" actId="2711"/>
          <ac:spMkLst>
            <pc:docMk/>
            <pc:sldMk cId="0" sldId="322"/>
            <ac:spMk id="3" creationId="{00000000-0000-0000-0000-000000000000}"/>
          </ac:spMkLst>
        </pc:spChg>
      </pc:sldChg>
      <pc:sldChg chg="modSp mod">
        <pc:chgData name="Ronald Mbanga" userId="a5495ae4-09e3-4919-95f3-764c468abf1a" providerId="ADAL" clId="{9950FD1D-9D93-4582-8C8D-6B03A1ED5862}" dt="2023-01-19T06:55:54.371" v="7" actId="403"/>
        <pc:sldMkLst>
          <pc:docMk/>
          <pc:sldMk cId="0" sldId="324"/>
        </pc:sldMkLst>
        <pc:spChg chg="mod">
          <ac:chgData name="Ronald Mbanga" userId="a5495ae4-09e3-4919-95f3-764c468abf1a" providerId="ADAL" clId="{9950FD1D-9D93-4582-8C8D-6B03A1ED5862}" dt="2023-01-19T06:55:54.371" v="7" actId="403"/>
          <ac:spMkLst>
            <pc:docMk/>
            <pc:sldMk cId="0" sldId="324"/>
            <ac:spMk id="3" creationId="{00000000-0000-0000-0000-000000000000}"/>
          </ac:spMkLst>
        </pc:spChg>
      </pc:sldChg>
      <pc:sldChg chg="modSp mod">
        <pc:chgData name="Ronald Mbanga" userId="a5495ae4-09e3-4919-95f3-764c468abf1a" providerId="ADAL" clId="{9950FD1D-9D93-4582-8C8D-6B03A1ED5862}" dt="2023-01-19T06:56:04.563" v="8" actId="2711"/>
        <pc:sldMkLst>
          <pc:docMk/>
          <pc:sldMk cId="0" sldId="379"/>
        </pc:sldMkLst>
        <pc:spChg chg="mod">
          <ac:chgData name="Ronald Mbanga" userId="a5495ae4-09e3-4919-95f3-764c468abf1a" providerId="ADAL" clId="{9950FD1D-9D93-4582-8C8D-6B03A1ED5862}" dt="2023-01-19T06:56:04.563" v="8" actId="2711"/>
          <ac:spMkLst>
            <pc:docMk/>
            <pc:sldMk cId="0" sldId="379"/>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W"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685140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W"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69272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388734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157365"/>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BDF68E2-58F2-4D09-BE8B-E3BD06533059}" type="datetimeFigureOut">
              <a:rPr lang="en-US" smtClean="0"/>
              <a:t>1/19/2023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6508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7916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71125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73397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74998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437110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1/18/2023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963458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04025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55043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6131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7779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49525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6033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72233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298CD5-6C1E-4009-B41F-6DF62E31D3BE}" type="datetimeFigureOut">
              <a:rPr lang="en-US" smtClean="0"/>
              <a:pPr/>
              <a:t>1/19/2023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787626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47354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E4E5C39-FE1E-4048-9E78-68F07A4195FB}" type="datetimeFigureOut">
              <a:rPr lang="en-US" smtClean="0"/>
              <a:t>1/18/2023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872213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643785611"/>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370259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98603074"/>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1.jp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heme" Target="../theme/theme3.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image" Target="../media/image2.jpe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865" r:id="rId14"/>
    <p:sldLayoutId id="21474838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1/19/2023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285358264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 id="2147484008" r:id="rId18"/>
    <p:sldLayoutId id="2147484009" r:id="rId19"/>
    <p:sldLayoutId id="2147484010" r:id="rId20"/>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mbanga/Space-X-Landing-Success-Prediction/blob/main/5.%20EDA%20with%20Data%20Visualization.ipynb" TargetMode="External"/><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mbanga/Space-X-Landing-Success-Prediction/blob/main/4.%20EDA%20with%20SQL.ipynb" TargetMode="External"/><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rmbanga/Space-X-Landing-Success-Prediction/blob/main/6.%20Interactive%20Map%20Analytics%20with%20Folium.ipynb" TargetMode="Externa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mbanga/Space-X-Landing-Success-Prediction/blob/main/7.%20Space-X%20Dashboard.ipynb" TargetMode="Externa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mbanga/Space-X-Landing-Success-Prediction/blob/main/8.%20Space-X%20Machine%20Learning%20Prediction.ipynb" TargetMode="Externa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withouttheh/IBM-Data-Science-Capstone-Project"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rmbanga/Space-X-Landing-Success-Prediction/blob/main/1.%20SpaceX%20Data%20Collection%20API.ipynb" TargetMode="Externa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rmbanga/Space-X-Landing-Success-Prediction/blob/main/2.%20Data%20Collection%20with%20Web%20Scraping.ipynb" TargetMode="Externa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9635" y="5000625"/>
            <a:ext cx="5327015" cy="1479187"/>
          </a:xfrm>
          <a:prstGeom prst="rect">
            <a:avLst/>
          </a:prstGeom>
          <a:noFill/>
        </p:spPr>
        <p:txBody>
          <a:bodyPr wrap="square" lIns="91440" tIns="45720" rIns="91440" bIns="45720" rtlCol="0" anchor="t">
            <a:spAutoFit/>
          </a:bodyPr>
          <a:lstStyle/>
          <a:p>
            <a:pPr>
              <a:lnSpc>
                <a:spcPct val="150000"/>
              </a:lnSpc>
            </a:pPr>
            <a:r>
              <a:rPr lang="en-ZA" altLang="en-US" sz="3200" b="1" dirty="0">
                <a:solidFill>
                  <a:schemeClr val="bg2"/>
                </a:solidFill>
                <a:latin typeface="Abadi" panose="020B0604020104020204" pitchFamily="34" charset="0"/>
                <a:ea typeface="Microsoft JhengHei" panose="020B0604030504040204" charset="-120"/>
                <a:cs typeface="Arial" panose="020B0604020202020204" pitchFamily="34" charset="0"/>
              </a:rPr>
              <a:t>Name: Ronald Mbanga</a:t>
            </a:r>
            <a:endParaRPr lang="en-US" sz="3200" b="1" dirty="0">
              <a:solidFill>
                <a:schemeClr val="bg2"/>
              </a:solidFill>
              <a:latin typeface="Abadi" panose="020B0604020104020204" pitchFamily="34" charset="0"/>
              <a:ea typeface="Microsoft JhengHei" panose="020B0604030504040204" charset="-120"/>
              <a:cs typeface="Arial" panose="020B0604020202020204" pitchFamily="34" charset="0"/>
            </a:endParaRPr>
          </a:p>
          <a:p>
            <a:pPr>
              <a:lnSpc>
                <a:spcPct val="150000"/>
              </a:lnSpc>
            </a:pPr>
            <a:r>
              <a:rPr lang="en-ZA" altLang="en-US" sz="3200" b="1" dirty="0">
                <a:solidFill>
                  <a:schemeClr val="bg2"/>
                </a:solidFill>
                <a:latin typeface="Abadi" panose="020B0604020104020204" pitchFamily="34" charset="0"/>
                <a:ea typeface="Microsoft JhengHei" panose="020B0604030504040204" charset="-120"/>
                <a:cs typeface="Arial" panose="020B0604020202020204" pitchFamily="34" charset="0"/>
              </a:rPr>
              <a:t>Date:   18 January 2023</a:t>
            </a: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pic>
        <p:nvPicPr>
          <p:cNvPr id="4" name="Picture 3">
            <a:extLst>
              <a:ext uri="{FF2B5EF4-FFF2-40B4-BE49-F238E27FC236}">
                <a16:creationId xmlns:a16="http://schemas.microsoft.com/office/drawing/2014/main" id="{E40274A3-B3EA-9199-05BC-DAC4E32D92DE}"/>
              </a:ext>
            </a:extLst>
          </p:cNvPr>
          <p:cNvPicPr>
            <a:picLocks noChangeAspect="1"/>
          </p:cNvPicPr>
          <p:nvPr/>
        </p:nvPicPr>
        <p:blipFill>
          <a:blip r:embed="rId3"/>
          <a:stretch>
            <a:fillRect/>
          </a:stretch>
        </p:blipFill>
        <p:spPr>
          <a:xfrm>
            <a:off x="0" y="1339"/>
            <a:ext cx="12192000" cy="6855322"/>
          </a:xfrm>
          <a:prstGeom prst="rect">
            <a:avLst/>
          </a:prstGeom>
        </p:spPr>
      </p:pic>
      <p:pic>
        <p:nvPicPr>
          <p:cNvPr id="5" name="Picture 2" descr="IBM Skills Network Logo - Horizontal-noai copy.png">
            <a:extLst>
              <a:ext uri="{FF2B5EF4-FFF2-40B4-BE49-F238E27FC236}">
                <a16:creationId xmlns:a16="http://schemas.microsoft.com/office/drawing/2014/main" id="{DA0781F2-EC76-82B5-A827-75EFFAB43B13}"/>
              </a:ext>
            </a:extLst>
          </p:cNvPr>
          <p:cNvPicPr>
            <a:picLocks noChangeAspect="1"/>
          </p:cNvPicPr>
          <p:nvPr/>
        </p:nvPicPr>
        <p:blipFill>
          <a:blip r:embed="rId2"/>
          <a:stretch>
            <a:fillRect/>
          </a:stretch>
        </p:blipFill>
        <p:spPr>
          <a:xfrm>
            <a:off x="1042220" y="829228"/>
            <a:ext cx="2104103" cy="629183"/>
          </a:xfrm>
          <a:prstGeom prst="rect">
            <a:avLst/>
          </a:prstGeom>
        </p:spPr>
      </p:pic>
      <p:sp>
        <p:nvSpPr>
          <p:cNvPr id="7" name="TextBox 6">
            <a:extLst>
              <a:ext uri="{FF2B5EF4-FFF2-40B4-BE49-F238E27FC236}">
                <a16:creationId xmlns:a16="http://schemas.microsoft.com/office/drawing/2014/main" id="{716EB946-86D3-1B13-5023-83FE2934D3AD}"/>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Ronald Mbanga</a:t>
            </a:r>
          </a:p>
          <a:p>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19 Jan 2023</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10</a:t>
            </a:fld>
            <a:endParaRPr lang="en-US" dirty="0">
              <a:solidFill>
                <a:schemeClr val="tx1"/>
              </a:solidFill>
              <a:latin typeface="Abadi" panose="020B0604020104020204" pitchFamily="34" charset="0"/>
              <a:ea typeface="Microsoft JhengHei" panose="020B0604030504040204" charset="-120"/>
            </a:endParaRPr>
          </a:p>
        </p:txBody>
      </p:sp>
      <p:sp>
        <p:nvSpPr>
          <p:cNvPr id="5" name="Content Placeholder 4"/>
          <p:cNvSpPr>
            <a:spLocks noGrp="1"/>
          </p:cNvSpPr>
          <p:nvPr>
            <p:ph idx="4294967295"/>
          </p:nvPr>
        </p:nvSpPr>
        <p:spPr>
          <a:xfrm>
            <a:off x="399392" y="2348078"/>
            <a:ext cx="11109435" cy="4325992"/>
          </a:xfrm>
          <a:prstGeom prst="rect">
            <a:avLst/>
          </a:prstGeom>
        </p:spPr>
        <p:txBody>
          <a:bodyPr lIns="91440" tIns="45720" rIns="91440" bIns="45720" anchor="t"/>
          <a:lstStyle/>
          <a:p>
            <a:pPr>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We explored the data by visualizing the relationship between flight number and launch Site, payload and launch site, success rate of each orbit type, flight number and orbit type, the launch success yearly trend.</a:t>
            </a:r>
          </a:p>
          <a:p>
            <a:pPr>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Scatter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plots</a:t>
            </a: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Scatter plots were used to represent the relationship between two variables. Different sets of features were compared such as </a:t>
            </a:r>
            <a:r>
              <a:rPr lang="en-US" sz="1700" i="1" dirty="0">
                <a:solidFill>
                  <a:schemeClr val="tx1">
                    <a:lumMod val="85000"/>
                    <a:lumOff val="15000"/>
                  </a:schemeClr>
                </a:solidFill>
                <a:latin typeface="Abadi" panose="020B0604020104020204" pitchFamily="34" charset="0"/>
                <a:ea typeface="Microsoft JhengHei" panose="020B0604030504040204" charset="-120"/>
              </a:rPr>
              <a:t>Flight Number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vs</a:t>
            </a:r>
            <a:r>
              <a:rPr lang="en-US" sz="1700" i="1" dirty="0">
                <a:solidFill>
                  <a:schemeClr val="tx1">
                    <a:lumMod val="85000"/>
                    <a:lumOff val="15000"/>
                  </a:schemeClr>
                </a:solidFill>
                <a:latin typeface="Abadi" panose="020B0604020104020204" pitchFamily="34" charset="0"/>
                <a:ea typeface="Microsoft JhengHei" panose="020B0604030504040204" charset="-120"/>
              </a:rPr>
              <a:t>. Launch Site</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a:t>
            </a:r>
            <a:r>
              <a:rPr lang="en-US" sz="1700" i="1" dirty="0">
                <a:solidFill>
                  <a:schemeClr val="tx1">
                    <a:lumMod val="85000"/>
                    <a:lumOff val="15000"/>
                  </a:schemeClr>
                </a:solidFill>
                <a:latin typeface="Abadi" panose="020B0604020104020204" pitchFamily="34" charset="0"/>
                <a:ea typeface="Microsoft JhengHei" panose="020B0604030504040204" charset="-120"/>
              </a:rPr>
              <a:t> Payload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vs</a:t>
            </a:r>
            <a:r>
              <a:rPr lang="en-US" sz="1700" i="1" dirty="0">
                <a:solidFill>
                  <a:schemeClr val="tx1">
                    <a:lumMod val="85000"/>
                    <a:lumOff val="15000"/>
                  </a:schemeClr>
                </a:solidFill>
                <a:latin typeface="Abadi" panose="020B0604020104020204" pitchFamily="34" charset="0"/>
                <a:ea typeface="Microsoft JhengHei" panose="020B0604030504040204" charset="-120"/>
              </a:rPr>
              <a:t>. Launch Site</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 </a:t>
            </a:r>
            <a:r>
              <a:rPr lang="en-US" sz="1700" i="1" dirty="0">
                <a:solidFill>
                  <a:schemeClr val="tx1">
                    <a:lumMod val="85000"/>
                    <a:lumOff val="15000"/>
                  </a:schemeClr>
                </a:solidFill>
                <a:latin typeface="Abadi" panose="020B0604020104020204" pitchFamily="34" charset="0"/>
                <a:ea typeface="Microsoft JhengHei" panose="020B0604030504040204" charset="-120"/>
              </a:rPr>
              <a:t>Flight Number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vs</a:t>
            </a:r>
            <a:r>
              <a:rPr lang="en-US" sz="1700" i="1" dirty="0">
                <a:solidFill>
                  <a:schemeClr val="tx1">
                    <a:lumMod val="85000"/>
                    <a:lumOff val="15000"/>
                  </a:schemeClr>
                </a:solidFill>
                <a:latin typeface="Abadi" panose="020B0604020104020204" pitchFamily="34" charset="0"/>
                <a:ea typeface="Microsoft JhengHei" panose="020B0604030504040204" charset="-120"/>
              </a:rPr>
              <a:t>. Orbit Type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and </a:t>
            </a:r>
            <a:r>
              <a:rPr lang="en-US" sz="1700" i="1" dirty="0">
                <a:solidFill>
                  <a:schemeClr val="tx1">
                    <a:lumMod val="85000"/>
                    <a:lumOff val="15000"/>
                  </a:schemeClr>
                </a:solidFill>
                <a:latin typeface="Abadi" panose="020B0604020104020204" pitchFamily="34" charset="0"/>
                <a:ea typeface="Microsoft JhengHei" panose="020B0604030504040204" charset="-120"/>
              </a:rPr>
              <a:t>Payload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vs</a:t>
            </a:r>
            <a:r>
              <a:rPr lang="en-US" sz="1700" i="1" dirty="0">
                <a:solidFill>
                  <a:schemeClr val="tx1">
                    <a:lumMod val="85000"/>
                    <a:lumOff val="15000"/>
                  </a:schemeClr>
                </a:solidFill>
                <a:latin typeface="Abadi" panose="020B0604020104020204" pitchFamily="34" charset="0"/>
                <a:ea typeface="Microsoft JhengHei" panose="020B0604030504040204" charset="-120"/>
              </a:rPr>
              <a:t>. Orbit Type</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a:t>
            </a:r>
            <a:endParaRPr lang="en-US" sz="1700" dirty="0">
              <a:solidFill>
                <a:schemeClr val="tx1">
                  <a:lumMod val="85000"/>
                  <a:lumOff val="15000"/>
                </a:schemeClr>
              </a:solidFill>
              <a:latin typeface="Abadi" panose="020B0604020104020204" pitchFamily="34" charset="0"/>
              <a:ea typeface="Microsoft JhengHei" panose="020B0604030504040204" charset="-120"/>
            </a:endParaRPr>
          </a:p>
          <a:p>
            <a:pPr>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Bar chart:  </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Bar chart</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s were used</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 makes it easy to compare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values</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 between multiple groups at a glance.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The x-</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axis represents a category and the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y-</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axis represents a discrete value.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Bar charts were used to compare the </a:t>
            </a:r>
            <a:r>
              <a:rPr lang="en-US" sz="1700" i="1" dirty="0">
                <a:solidFill>
                  <a:schemeClr val="tx1">
                    <a:lumMod val="85000"/>
                    <a:lumOff val="15000"/>
                  </a:schemeClr>
                </a:solidFill>
                <a:latin typeface="Abadi" panose="020B0604020104020204" pitchFamily="34" charset="0"/>
                <a:ea typeface="Microsoft JhengHei" panose="020B0604030504040204" charset="-120"/>
              </a:rPr>
              <a:t>Success Rate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for different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Orbit Types</a:t>
            </a:r>
            <a:endParaRPr lang="en-US" sz="1700" dirty="0">
              <a:solidFill>
                <a:schemeClr val="tx1">
                  <a:lumMod val="85000"/>
                  <a:lumOff val="15000"/>
                </a:schemeClr>
              </a:solidFill>
              <a:latin typeface="Abadi" panose="020B0604020104020204" pitchFamily="34" charset="0"/>
              <a:ea typeface="Microsoft JhengHei" panose="020B0604030504040204" charset="-120"/>
            </a:endParaRPr>
          </a:p>
          <a:p>
            <a:pPr>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Line chart:  </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Line chart</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s are useful for </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 showing data trends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over time</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A line chart was used to show </a:t>
            </a:r>
            <a:r>
              <a:rPr lang="en-US" sz="1700" i="1" dirty="0">
                <a:solidFill>
                  <a:schemeClr val="tx1">
                    <a:lumMod val="85000"/>
                    <a:lumOff val="15000"/>
                  </a:schemeClr>
                </a:solidFill>
                <a:latin typeface="Abadi" panose="020B0604020104020204" pitchFamily="34" charset="0"/>
                <a:ea typeface="Microsoft JhengHei" panose="020B0604030504040204" charset="-120"/>
              </a:rPr>
              <a:t>Success Rate</a:t>
            </a: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over a certain number of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Years.</a:t>
            </a:r>
          </a:p>
          <a:p>
            <a:pPr marL="0" indent="0">
              <a:lnSpc>
                <a:spcPct val="150000"/>
              </a:lnSpc>
              <a:spcBef>
                <a:spcPts val="1400"/>
              </a:spcBef>
              <a:buNone/>
            </a:pPr>
            <a:r>
              <a:rPr lang="en-US" sz="1700" dirty="0">
                <a:solidFill>
                  <a:schemeClr val="accent3">
                    <a:lumMod val="25000"/>
                  </a:schemeClr>
                </a:solidFill>
                <a:latin typeface="Abadi" panose="020B0604020104020204" pitchFamily="34" charset="0"/>
                <a:ea typeface="Microsoft JhengHei" panose="020B0604030504040204" charset="-120"/>
                <a:hlinkClick r:id="rId3"/>
              </a:rPr>
              <a:t>https://github.com/rmbanga/Space-X-Landing-Success-Prediction/blob/main/5.%20EDA%20with%20Data%20Visualization.ipynb</a:t>
            </a:r>
            <a:endParaRPr lang="en-US" sz="1700" dirty="0">
              <a:solidFill>
                <a:schemeClr val="accent3">
                  <a:lumMod val="25000"/>
                </a:schemeClr>
              </a:solidFill>
              <a:latin typeface="Abadi" panose="020B0604020104020204" pitchFamily="34" charset="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EDA with Data Visualization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11</a:t>
            </a:fld>
            <a:endParaRPr lang="en-US" dirty="0">
              <a:solidFill>
                <a:schemeClr val="tx1"/>
              </a:solidFill>
              <a:latin typeface="Abadi" panose="020B0604020104020204" pitchFamily="34" charset="0"/>
              <a:ea typeface="Microsoft JhengHei" panose="020B0604030504040204" charset="-120"/>
            </a:endParaRPr>
          </a:p>
        </p:txBody>
      </p:sp>
      <p:sp>
        <p:nvSpPr>
          <p:cNvPr id="5" name="Content Placeholder 4"/>
          <p:cNvSpPr>
            <a:spLocks noGrp="1"/>
          </p:cNvSpPr>
          <p:nvPr>
            <p:ph idx="4294967295"/>
          </p:nvPr>
        </p:nvSpPr>
        <p:spPr>
          <a:xfrm>
            <a:off x="770011" y="2032767"/>
            <a:ext cx="10958512" cy="4645025"/>
          </a:xfrm>
          <a:prstGeom prst="rect">
            <a:avLst/>
          </a:prstGeom>
        </p:spPr>
        <p:txBody>
          <a:bodyPr lIns="91440" tIns="45720" rIns="91440" bIns="45720" anchor="t">
            <a:normAutofit fontScale="92500" lnSpcReduction="20000"/>
          </a:bodyPr>
          <a:lstStyle/>
          <a:p>
            <a:pPr>
              <a:lnSpc>
                <a:spcPct val="150000"/>
              </a:lnSpc>
            </a:pPr>
            <a:endParaRPr lang="en-US" sz="2000" u="sng"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pPr>
            <a:r>
              <a:rPr lang="en-US" sz="2000" dirty="0">
                <a:solidFill>
                  <a:schemeClr val="tx1">
                    <a:lumMod val="85000"/>
                    <a:lumOff val="15000"/>
                  </a:schemeClr>
                </a:solidFill>
                <a:latin typeface="Abadi" panose="020B0604020104020204" pitchFamily="34" charset="0"/>
                <a:ea typeface="Microsoft JhengHei" panose="020B0604030504040204" charset="-120"/>
              </a:rPr>
              <a:t>We applied EDA with SQL to get insight from the data. We wrote queries to find out for instance: </a:t>
            </a:r>
          </a:p>
          <a:p>
            <a:pPr lvl="1">
              <a:lnSpc>
                <a:spcPct val="200000"/>
              </a:lnSpc>
              <a:buFont typeface="Wingdings" panose="05000000000000000000" pitchFamily="2" charset="2"/>
              <a:buChar char="§"/>
            </a:pPr>
            <a:r>
              <a:rPr lang="en-US" sz="1800" dirty="0">
                <a:solidFill>
                  <a:schemeClr val="tx1">
                    <a:lumMod val="85000"/>
                    <a:lumOff val="15000"/>
                  </a:schemeClr>
                </a:solidFill>
                <a:latin typeface="Abadi" panose="020B0604020104020204" pitchFamily="34" charset="0"/>
                <a:ea typeface="Microsoft JhengHei" panose="020B0604030504040204" charset="-120"/>
              </a:rPr>
              <a:t>The names of unique launch sites in the space mission.</a:t>
            </a:r>
          </a:p>
          <a:p>
            <a:pPr lvl="1">
              <a:lnSpc>
                <a:spcPct val="200000"/>
              </a:lnSpc>
              <a:buFont typeface="Wingdings" panose="05000000000000000000" pitchFamily="2" charset="2"/>
              <a:buChar char="§"/>
            </a:pPr>
            <a:r>
              <a:rPr lang="en-US" sz="1800" dirty="0">
                <a:solidFill>
                  <a:schemeClr val="tx1">
                    <a:lumMod val="85000"/>
                    <a:lumOff val="15000"/>
                  </a:schemeClr>
                </a:solidFill>
                <a:latin typeface="Abadi" panose="020B0604020104020204" pitchFamily="34" charset="0"/>
                <a:ea typeface="Microsoft JhengHei" panose="020B0604030504040204" charset="-120"/>
              </a:rPr>
              <a:t>The total payload mass carried by boosters launched by NASA (CRS)</a:t>
            </a:r>
          </a:p>
          <a:p>
            <a:pPr lvl="1">
              <a:lnSpc>
                <a:spcPct val="200000"/>
              </a:lnSpc>
              <a:buFont typeface="Wingdings" panose="05000000000000000000" pitchFamily="2" charset="2"/>
              <a:buChar char="§"/>
            </a:pPr>
            <a:r>
              <a:rPr lang="en-US" sz="1800" dirty="0">
                <a:solidFill>
                  <a:schemeClr val="tx1">
                    <a:lumMod val="85000"/>
                    <a:lumOff val="15000"/>
                  </a:schemeClr>
                </a:solidFill>
                <a:latin typeface="Abadi" panose="020B0604020104020204" pitchFamily="34" charset="0"/>
                <a:ea typeface="Microsoft JhengHei" panose="020B0604030504040204" charset="-120"/>
              </a:rPr>
              <a:t>The average payload mass carried by booster version F9 v1.1</a:t>
            </a:r>
          </a:p>
          <a:p>
            <a:pPr lvl="1">
              <a:lnSpc>
                <a:spcPct val="200000"/>
              </a:lnSpc>
              <a:buFont typeface="Wingdings" panose="05000000000000000000" pitchFamily="2" charset="2"/>
              <a:buChar char="§"/>
            </a:pPr>
            <a:r>
              <a:rPr lang="en-US" sz="1800" dirty="0">
                <a:solidFill>
                  <a:schemeClr val="tx1">
                    <a:lumMod val="85000"/>
                    <a:lumOff val="15000"/>
                  </a:schemeClr>
                </a:solidFill>
                <a:latin typeface="Abadi" panose="020B0604020104020204" pitchFamily="34" charset="0"/>
                <a:ea typeface="Microsoft JhengHei" panose="020B0604030504040204" charset="-120"/>
              </a:rPr>
              <a:t>The total number of successful and failure mission outcomes</a:t>
            </a:r>
          </a:p>
          <a:p>
            <a:pPr lvl="1">
              <a:lnSpc>
                <a:spcPct val="200000"/>
              </a:lnSpc>
              <a:buFont typeface="Wingdings" panose="05000000000000000000" pitchFamily="2" charset="2"/>
              <a:buChar char="§"/>
            </a:pPr>
            <a:r>
              <a:rPr lang="en-US" sz="1800" dirty="0">
                <a:solidFill>
                  <a:schemeClr val="tx1">
                    <a:lumMod val="85000"/>
                    <a:lumOff val="15000"/>
                  </a:schemeClr>
                </a:solidFill>
                <a:latin typeface="Abadi" panose="020B0604020104020204" pitchFamily="34" charset="0"/>
                <a:ea typeface="Microsoft JhengHei" panose="020B0604030504040204" charset="-120"/>
              </a:rPr>
              <a:t>The failed landing outcomes in drone ship, their booster version and launch site names.</a:t>
            </a:r>
          </a:p>
          <a:p>
            <a:pPr marL="457200" lvl="1" indent="0">
              <a:lnSpc>
                <a:spcPct val="200000"/>
              </a:lnSpc>
              <a:buNone/>
            </a:pPr>
            <a:r>
              <a:rPr lang="en-US" sz="1500" dirty="0">
                <a:solidFill>
                  <a:schemeClr val="accent1"/>
                </a:solidFill>
                <a:latin typeface="Abadi" panose="020B0604020104020204" pitchFamily="34" charset="0"/>
                <a:ea typeface="Microsoft JhengHei" panose="020B0604030504040204" charset="-120"/>
                <a:hlinkClick r:id="rId3"/>
              </a:rPr>
              <a:t>https://github.com/rmbanga/Space-X-Landing-Success-Prediction/blob/main/4.%20EDA%20with%20SQL.ipynb</a:t>
            </a:r>
            <a:endParaRPr lang="en-US" sz="1500" dirty="0">
              <a:solidFill>
                <a:schemeClr val="accent1"/>
              </a:solidFill>
              <a:latin typeface="Abadi" panose="020B0604020104020204" pitchFamily="34" charset="0"/>
              <a:ea typeface="Microsoft JhengHei" panose="020B0604030504040204" charset="-120"/>
            </a:endParaRPr>
          </a:p>
          <a:p>
            <a:pPr marL="457200" lvl="1" indent="0">
              <a:lnSpc>
                <a:spcPct val="200000"/>
              </a:lnSpc>
              <a:buNone/>
            </a:pPr>
            <a:endParaRPr lang="en-US" sz="1500" dirty="0">
              <a:solidFill>
                <a:schemeClr val="accent1"/>
              </a:solidFill>
              <a:latin typeface="Abadi" panose="020B0604020104020204" pitchFamily="34" charset="0"/>
              <a:ea typeface="Microsoft JhengHei" panose="020B0604030504040204" charset="-120"/>
            </a:endParaRPr>
          </a:p>
          <a:p>
            <a:pPr marL="457200" lvl="1" indent="0">
              <a:lnSpc>
                <a:spcPct val="200000"/>
              </a:lnSpc>
              <a:buNone/>
            </a:pPr>
            <a:endParaRPr lang="en-US" sz="1500" dirty="0">
              <a:solidFill>
                <a:schemeClr val="accent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EDA with SQL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12</a:t>
            </a:fld>
            <a:endParaRPr lang="en-US" dirty="0">
              <a:solidFill>
                <a:schemeClr val="tx1"/>
              </a:solidFill>
              <a:latin typeface="Abadi" panose="020B0604020104020204" pitchFamily="34" charset="0"/>
              <a:ea typeface="Microsoft JhengHei" panose="020B0604030504040204" charset="-120"/>
            </a:endParaRPr>
          </a:p>
        </p:txBody>
      </p:sp>
      <p:sp>
        <p:nvSpPr>
          <p:cNvPr id="5" name="Content Placeholder 4"/>
          <p:cNvSpPr>
            <a:spLocks noGrp="1"/>
          </p:cNvSpPr>
          <p:nvPr>
            <p:ph idx="4294967295"/>
          </p:nvPr>
        </p:nvSpPr>
        <p:spPr>
          <a:xfrm>
            <a:off x="322714" y="2352621"/>
            <a:ext cx="10868025" cy="4209650"/>
          </a:xfrm>
          <a:prstGeom prst="rect">
            <a:avLst/>
          </a:prstGeom>
        </p:spPr>
        <p:txBody>
          <a:bodyPr>
            <a:normAutofit lnSpcReduction="10000"/>
          </a:bodyPr>
          <a:lstStyle/>
          <a:p>
            <a:pPr>
              <a:spcBef>
                <a:spcPts val="1400"/>
              </a:spcBef>
            </a:pPr>
            <a:r>
              <a:rPr lang="en-US" sz="1800" dirty="0">
                <a:latin typeface="Abadi" panose="020B0604020104020204" pitchFamily="34" charset="0"/>
              </a:rPr>
              <a:t>We marked all launch sites, and added map objects such as markers, circles, lines to mark the success or failure of launches for each site on the folium map. </a:t>
            </a:r>
          </a:p>
          <a:p>
            <a:pPr>
              <a:spcBef>
                <a:spcPts val="1400"/>
              </a:spcBef>
            </a:pPr>
            <a:r>
              <a:rPr lang="en-US" sz="1800" dirty="0">
                <a:latin typeface="Abadi" panose="020B0604020104020204" pitchFamily="34" charset="0"/>
              </a:rPr>
              <a:t>We assigned the feature launch outcomes (failure or success) to class 0 and 1.i.e., 0 for failure, and 1 for success.</a:t>
            </a:r>
          </a:p>
          <a:p>
            <a:pPr>
              <a:spcBef>
                <a:spcPts val="1400"/>
              </a:spcBef>
            </a:pPr>
            <a:r>
              <a:rPr lang="en-US" sz="1800" dirty="0">
                <a:latin typeface="Abadi" panose="020B0604020104020204" pitchFamily="34" charset="0"/>
              </a:rPr>
              <a:t>Using the color-labeled marker clusters, we identified which launch sites have relatively high success rate.</a:t>
            </a:r>
          </a:p>
          <a:p>
            <a:pPr>
              <a:spcBef>
                <a:spcPts val="1400"/>
              </a:spcBef>
            </a:pPr>
            <a:r>
              <a:rPr lang="en-US" sz="1800" dirty="0">
                <a:latin typeface="Abadi" panose="020B0604020104020204" pitchFamily="34" charset="0"/>
              </a:rPr>
              <a:t>We calculated the distances between a launch site to its proximities. We answered some question for instance:</a:t>
            </a:r>
          </a:p>
          <a:p>
            <a:pPr lvl="1">
              <a:spcBef>
                <a:spcPts val="1400"/>
              </a:spcBef>
              <a:buFont typeface="Wingdings" panose="05000000000000000000" pitchFamily="2" charset="2"/>
              <a:buChar char="§"/>
            </a:pPr>
            <a:r>
              <a:rPr lang="en-US" sz="1600" dirty="0">
                <a:solidFill>
                  <a:schemeClr val="bg1">
                    <a:lumMod val="50000"/>
                  </a:schemeClr>
                </a:solidFill>
                <a:latin typeface="Abadi" panose="020B0604020104020204" pitchFamily="34" charset="0"/>
              </a:rPr>
              <a:t>Are launch sites near railways, highways and coastlines.</a:t>
            </a:r>
          </a:p>
          <a:p>
            <a:pPr lvl="1">
              <a:spcBef>
                <a:spcPts val="1400"/>
              </a:spcBef>
              <a:buFont typeface="Wingdings" panose="05000000000000000000" pitchFamily="2" charset="2"/>
              <a:buChar char="§"/>
            </a:pPr>
            <a:r>
              <a:rPr lang="en-US" sz="1600" dirty="0">
                <a:solidFill>
                  <a:schemeClr val="bg1">
                    <a:lumMod val="50000"/>
                  </a:schemeClr>
                </a:solidFill>
                <a:latin typeface="Abadi" panose="020B0604020104020204" pitchFamily="34" charset="0"/>
              </a:rPr>
              <a:t>Do launch sites keep certain distance away from cities.</a:t>
            </a:r>
            <a:endParaRPr lang="en-US" sz="3200" dirty="0">
              <a:solidFill>
                <a:schemeClr val="bg1">
                  <a:lumMod val="50000"/>
                </a:schemeClr>
              </a:solidFill>
              <a:latin typeface="Abadi" panose="020B0604020104020204" pitchFamily="34" charset="0"/>
              <a:ea typeface="Microsoft JhengHei" panose="020B0604030504040204" charset="-120"/>
            </a:endParaRPr>
          </a:p>
          <a:p>
            <a:pPr marL="0" indent="0">
              <a:lnSpc>
                <a:spcPct val="150000"/>
              </a:lnSpc>
              <a:spcBef>
                <a:spcPts val="1400"/>
              </a:spcBef>
              <a:buNone/>
            </a:pPr>
            <a:r>
              <a:rPr lang="en-US" sz="1800" dirty="0">
                <a:solidFill>
                  <a:schemeClr val="accent3">
                    <a:lumMod val="25000"/>
                  </a:schemeClr>
                </a:solidFill>
                <a:latin typeface="Abadi" panose="020B0604020104020204" pitchFamily="34" charset="0"/>
                <a:ea typeface="Microsoft JhengHei" panose="020B0604030504040204" charset="-120"/>
                <a:hlinkClick r:id="rId2"/>
              </a:rPr>
              <a:t>https://github.com/rmbanga/Space-X-Landing-Success-Prediction/blob/main/6.%20Interactive%20Map%20Analytics%20with%20Folium.ipynb</a:t>
            </a:r>
            <a:endParaRPr lang="en-US" sz="1800" dirty="0">
              <a:solidFill>
                <a:schemeClr val="accent3">
                  <a:lumMod val="25000"/>
                </a:schemeClr>
              </a:solidFill>
              <a:latin typeface="Abadi" panose="020B0604020104020204" pitchFamily="34" charset="0"/>
              <a:ea typeface="Microsoft JhengHei" panose="020B0604030504040204" charset="-120"/>
            </a:endParaRPr>
          </a:p>
          <a:p>
            <a:pPr marL="0" indent="0">
              <a:lnSpc>
                <a:spcPct val="150000"/>
              </a:lnSpc>
              <a:spcBef>
                <a:spcPts val="1400"/>
              </a:spcBef>
              <a:buNone/>
            </a:pPr>
            <a:endParaRPr lang="en-US" sz="1800" dirty="0">
              <a:solidFill>
                <a:schemeClr val="accent3">
                  <a:lumMod val="25000"/>
                </a:schemeClr>
              </a:solidFill>
              <a:latin typeface="Abadi" panose="020B0604020104020204" pitchFamily="34" charset="0"/>
              <a:ea typeface="Microsoft JhengHei" panose="020B0604030504040204" charset="-120"/>
            </a:endParaRPr>
          </a:p>
          <a:p>
            <a:pPr>
              <a:lnSpc>
                <a:spcPct val="150000"/>
              </a:lnSpc>
            </a:pPr>
            <a:endParaRPr lang="en-US" sz="1700" dirty="0">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Build an Interactive Map with Folium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13</a:t>
            </a:fld>
            <a:endParaRPr lang="en-US" dirty="0">
              <a:solidFill>
                <a:schemeClr val="tx1"/>
              </a:solidFill>
              <a:latin typeface="Abadi" panose="020B0604020104020204" pitchFamily="34" charset="0"/>
              <a:ea typeface="Microsoft JhengHei" panose="020B0604030504040204" charset="-120"/>
            </a:endParaRPr>
          </a:p>
        </p:txBody>
      </p:sp>
      <p:sp>
        <p:nvSpPr>
          <p:cNvPr id="5" name="Content Placeholder 4"/>
          <p:cNvSpPr>
            <a:spLocks noGrp="1"/>
          </p:cNvSpPr>
          <p:nvPr>
            <p:ph idx="4294967295"/>
          </p:nvPr>
        </p:nvSpPr>
        <p:spPr>
          <a:xfrm>
            <a:off x="673551" y="2316546"/>
            <a:ext cx="10517188" cy="4351338"/>
          </a:xfrm>
          <a:prstGeom prst="rect">
            <a:avLst/>
          </a:prstGeom>
        </p:spPr>
        <p:txBody>
          <a:bodyPr vert="horz" lIns="91440" tIns="45720" rIns="91440" bIns="45720" rtlCol="0" anchor="t"/>
          <a:lstStyle/>
          <a:p>
            <a:pPr marL="0" indent="0">
              <a:lnSpc>
                <a:spcPct val="150000"/>
              </a:lnSpc>
              <a:spcBef>
                <a:spcPts val="1400"/>
              </a:spcBef>
              <a:buNone/>
            </a:pPr>
            <a:r>
              <a:rPr lang="en-US" sz="1800" b="1" dirty="0">
                <a:latin typeface="Abadi" panose="020B0604020104020204" pitchFamily="34" charset="0"/>
              </a:rPr>
              <a:t>We built an interactive dashboard with Plotly dash:</a:t>
            </a:r>
            <a:endParaRPr lang="en-US" sz="2400" b="1"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A pie</a:t>
            </a:r>
            <a:r>
              <a:rPr lang="en-US" sz="1700" dirty="0">
                <a:solidFill>
                  <a:schemeClr val="tx1">
                    <a:lumMod val="85000"/>
                    <a:lumOff val="15000"/>
                  </a:schemeClr>
                </a:solidFill>
                <a:latin typeface="Abadi" panose="020B0604020104020204" pitchFamily="34" charset="0"/>
                <a:ea typeface="Microsoft JhengHei" panose="020B0604030504040204" charset="-120"/>
              </a:rPr>
              <a:t> chart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that shows the successful launch by each</a:t>
            </a:r>
            <a:r>
              <a:rPr lang="en-US" sz="1700" dirty="0">
                <a:solidFill>
                  <a:schemeClr val="tx1">
                    <a:lumMod val="85000"/>
                    <a:lumOff val="15000"/>
                  </a:schemeClr>
                </a:solidFill>
                <a:latin typeface="Abadi" panose="020B0604020104020204" pitchFamily="34" charset="0"/>
                <a:ea typeface="Microsoft JhengHei" panose="020B0604030504040204" charset="-120"/>
              </a:rPr>
              <a:t> site</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This chart is useful as you can visualize the distribution of landing outcomes across all launch sites or show the success rate of launches on individual sites.</a:t>
            </a:r>
            <a:endParaRPr lang="en-US" sz="1700"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A scatter</a:t>
            </a:r>
            <a:r>
              <a:rPr lang="en-US" sz="1700" dirty="0">
                <a:solidFill>
                  <a:schemeClr val="tx1">
                    <a:lumMod val="85000"/>
                    <a:lumOff val="15000"/>
                  </a:schemeClr>
                </a:solidFill>
                <a:latin typeface="Abadi" panose="020B0604020104020204" pitchFamily="34" charset="0"/>
                <a:ea typeface="Microsoft JhengHei" panose="020B0604030504040204" charset="-120"/>
              </a:rPr>
              <a:t> char</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p>
          <a:p>
            <a:pPr marL="0" indent="0">
              <a:lnSpc>
                <a:spcPct val="150000"/>
              </a:lnSpc>
              <a:spcBef>
                <a:spcPts val="1400"/>
              </a:spcBef>
              <a:buNone/>
            </a:pPr>
            <a:r>
              <a:rPr lang="en-US" sz="1700" dirty="0">
                <a:solidFill>
                  <a:schemeClr val="tx1">
                    <a:lumMod val="85000"/>
                    <a:lumOff val="15000"/>
                  </a:schemeClr>
                </a:solidFill>
                <a:latin typeface="Abadi" panose="020B0604020104020204" pitchFamily="34" charset="0"/>
                <a:ea typeface="Microsoft JhengHei" panose="020B0604030504040204" charset="-120"/>
                <a:hlinkClick r:id="rId2"/>
              </a:rPr>
              <a:t>https://github.com/rmbanga/Space-X-Landing-Success-Prediction/blob/main/7.%20Space-X%20Dashboard.ipynb</a:t>
            </a:r>
            <a:endParaRPr lang="en-ZA" sz="1700" dirty="0">
              <a:solidFill>
                <a:schemeClr val="tx1">
                  <a:lumMod val="85000"/>
                  <a:lumOff val="15000"/>
                </a:schemeClr>
              </a:solidFill>
              <a:latin typeface="Abadi" panose="020B0604020104020204" pitchFamily="34" charset="0"/>
              <a:ea typeface="Microsoft JhengHei" panose="020B0604030504040204" charset="-120"/>
            </a:endParaRPr>
          </a:p>
          <a:p>
            <a:pPr marL="0" indent="0">
              <a:lnSpc>
                <a:spcPct val="150000"/>
              </a:lnSpc>
              <a:spcBef>
                <a:spcPts val="1400"/>
              </a:spcBef>
              <a:buNone/>
            </a:pPr>
            <a:endParaRPr lang="en-US" sz="1700" dirty="0">
              <a:solidFill>
                <a:schemeClr val="tx1">
                  <a:lumMod val="85000"/>
                  <a:lumOff val="15000"/>
                </a:schemeClr>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Build a Dashboard with Plotly Dash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14</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Predictive Analysis (Classification)</a:t>
            </a:r>
          </a:p>
        </p:txBody>
      </p:sp>
      <p:sp>
        <p:nvSpPr>
          <p:cNvPr id="9" name="Text Box 8"/>
          <p:cNvSpPr txBox="1"/>
          <p:nvPr/>
        </p:nvSpPr>
        <p:spPr>
          <a:xfrm>
            <a:off x="906145" y="2276249"/>
            <a:ext cx="10379466" cy="5324535"/>
          </a:xfrm>
          <a:prstGeom prst="rect">
            <a:avLst/>
          </a:prstGeom>
          <a:noFill/>
          <a:ln w="12700" cap="rnd">
            <a:solidFill>
              <a:schemeClr val="accent1">
                <a:lumMod val="50000"/>
              </a:schemeClr>
            </a:solidFill>
            <a:round/>
          </a:ln>
          <a:effectLst>
            <a:softEdge rad="12700"/>
          </a:effectLst>
        </p:spPr>
        <p:txBody>
          <a:bodyPr wrap="square" rtlCol="0">
            <a:spAutoFit/>
          </a:bodyPr>
          <a:lstStyle/>
          <a:p>
            <a:pPr marL="342900" indent="-342900">
              <a:lnSpc>
                <a:spcPct val="200000"/>
              </a:lnSpc>
              <a:buAutoNum type="arabicPeriod"/>
            </a:pPr>
            <a:r>
              <a:rPr lang="en-US" sz="1700" dirty="0">
                <a:latin typeface="Abadi" panose="020B0604020104020204" pitchFamily="34" charset="0"/>
                <a:ea typeface="Microsoft JhengHei" panose="020B0604030504040204" charset="-120"/>
              </a:rPr>
              <a:t>We loaded the data using NumPy and Pandas, transformed the data, split our data into training and testing.</a:t>
            </a:r>
          </a:p>
          <a:p>
            <a:pPr marL="342900" indent="-342900">
              <a:lnSpc>
                <a:spcPct val="200000"/>
              </a:lnSpc>
              <a:buAutoNum type="arabicPeriod"/>
            </a:pPr>
            <a:r>
              <a:rPr lang="en-US" sz="1700" dirty="0">
                <a:latin typeface="Abadi" panose="020B0604020104020204" pitchFamily="34" charset="0"/>
                <a:ea typeface="Microsoft JhengHei" panose="020B0604030504040204" charset="-120"/>
              </a:rPr>
              <a:t>We built different machine learning models and tune different hyperparameters</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Find best Hyperparameter for SVM, Decision Trees, K-Nearest Neighbours and Logistic Regression.</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Use test data to evaluate models </a:t>
            </a:r>
            <a:r>
              <a:rPr lang="en-ZA" altLang="en-GB" sz="1700" dirty="0">
                <a:latin typeface="Abadi" panose="020B0604020104020204" pitchFamily="34" charset="0"/>
                <a:ea typeface="Microsoft JhengHei" panose="020B0604030504040204" charset="-120"/>
                <a:sym typeface="+mn-ea"/>
              </a:rPr>
              <a:t>based on their accuracy scores and confusion matrix and </a:t>
            </a:r>
            <a:r>
              <a:rPr lang="en-US" altLang="en-GB" sz="1700" dirty="0">
                <a:latin typeface="Abadi" panose="020B0604020104020204" pitchFamily="34" charset="0"/>
                <a:ea typeface="Microsoft JhengHei" panose="020B0604030504040204" charset="-120"/>
                <a:sym typeface="+mn-ea"/>
              </a:rPr>
              <a:t>w</a:t>
            </a:r>
            <a:r>
              <a:rPr lang="en-US" sz="1700" dirty="0">
                <a:latin typeface="Abadi" panose="020B0604020104020204" pitchFamily="34" charset="0"/>
                <a:ea typeface="Microsoft JhengHei" panose="020B0604030504040204" charset="-120"/>
              </a:rPr>
              <a:t>e found the best performing classification model</a:t>
            </a:r>
          </a:p>
          <a:p>
            <a:endParaRPr lang="en-US" altLang="en-GB" sz="1700" dirty="0">
              <a:latin typeface="Abadi" panose="020B0604020104020204" pitchFamily="34" charset="0"/>
              <a:ea typeface="Microsoft JhengHei" panose="020B0604030504040204" charset="-120"/>
            </a:endParaRPr>
          </a:p>
          <a:p>
            <a:r>
              <a:rPr lang="en-US" altLang="en-GB" sz="1700" dirty="0">
                <a:latin typeface="Abadi" panose="020B0604020104020204" pitchFamily="34" charset="0"/>
                <a:ea typeface="Microsoft JhengHei" panose="020B0604030504040204" charset="-120"/>
                <a:hlinkClick r:id="rId2"/>
              </a:rPr>
              <a:t>https://github.com/rmbanga/Space-X-Landing-Success-Prediction/blob/main/8.%20Space-X%20Machine%20Learning%20Prediction.ipynb</a:t>
            </a:r>
            <a:endParaRPr lang="en-US" altLang="en-GB" sz="1700" dirty="0">
              <a:latin typeface="Abadi" panose="020B0604020104020204" pitchFamily="34" charset="0"/>
              <a:ea typeface="Microsoft JhengHei" panose="020B0604030504040204" charset="-120"/>
            </a:endParaRPr>
          </a:p>
          <a:p>
            <a:endParaRPr lang="en-US" altLang="en-GB" sz="1700" dirty="0">
              <a:latin typeface="Abadi" panose="020B0604020104020204" pitchFamily="34" charset="0"/>
              <a:ea typeface="Microsoft JhengHei" panose="020B0604030504040204" charset="-120"/>
            </a:endParaRPr>
          </a:p>
          <a:p>
            <a:pPr marL="342900" indent="-342900">
              <a:buAutoNum type="arabicPeriod"/>
            </a:pPr>
            <a:endParaRPr lang="en-US" altLang="en-GB" sz="1700" dirty="0">
              <a:latin typeface="Abadi" panose="020B0604020104020204" pitchFamily="34" charset="0"/>
              <a:ea typeface="Microsoft JhengHei" panose="020B0604030504040204" charset="-120"/>
            </a:endParaRPr>
          </a:p>
          <a:p>
            <a:pPr marL="342900" indent="-342900">
              <a:buAutoNum type="arabicPeriod"/>
            </a:pPr>
            <a:endParaRPr lang="en-US" altLang="en-GB" sz="1700" dirty="0">
              <a:latin typeface="Abadi" panose="020B0604020104020204" pitchFamily="34" charset="0"/>
              <a:ea typeface="Microsoft JhengHei" panose="020B0604030504040204" charset="-120"/>
            </a:endParaRPr>
          </a:p>
          <a:p>
            <a:pPr marL="342900" indent="-342900">
              <a:buAutoNum type="arabicPeriod"/>
            </a:pPr>
            <a:endParaRPr lang="en-US" altLang="en-GB" sz="1700" dirty="0">
              <a:latin typeface="Abadi" panose="020B0604020104020204" pitchFamily="34" charset="0"/>
              <a:ea typeface="Microsoft JhengHei" panose="020B0604030504040204" charset="-120"/>
            </a:endParaRPr>
          </a:p>
          <a:p>
            <a:pPr marL="342900" indent="-342900">
              <a:buAutoNum type="arabicPeriod"/>
            </a:pPr>
            <a:endParaRPr lang="en-ZA" altLang="en-GB" sz="1700" dirty="0">
              <a:latin typeface="Abadi" panose="020B0604020104020204" pitchFamily="34" charset="0"/>
              <a:ea typeface="Microsoft JhengHei" panose="020B060403050404020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p:nvPr/>
        </p:nvSpPr>
        <p:spPr>
          <a:xfrm>
            <a:off x="874077" y="2237740"/>
            <a:ext cx="10443845" cy="162179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results of the exploratory</a:t>
            </a:r>
            <a:r>
              <a:rPr lang="en-US" sz="1700" dirty="0">
                <a:solidFill>
                  <a:schemeClr val="tx1">
                    <a:lumMod val="85000"/>
                    <a:lumOff val="15000"/>
                  </a:schemeClr>
                </a:solidFill>
                <a:latin typeface="Abadi" panose="020B0604020104020204" pitchFamily="34" charset="0"/>
                <a:ea typeface="Microsoft JhengHei" panose="020B0604030504040204" charset="-120"/>
              </a:rPr>
              <a:t> data analysis revealed</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that the success rate of the Falcon 9 landings was 66.66%</a:t>
            </a:r>
            <a:endParaRPr lang="en-US" sz="1700"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predictive</a:t>
            </a:r>
            <a:r>
              <a:rPr lang="en-US" sz="1700" dirty="0">
                <a:solidFill>
                  <a:schemeClr val="tx1">
                    <a:lumMod val="85000"/>
                    <a:lumOff val="15000"/>
                  </a:schemeClr>
                </a:solidFill>
                <a:latin typeface="Abadi" panose="020B0604020104020204" pitchFamily="34" charset="0"/>
                <a:ea typeface="Microsoft JhengHei" panose="020B0604030504040204" charset="-120"/>
              </a:rPr>
              <a:t> analysis results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showed that the Decision Tree algorithm was the best classification method with an accuracy of 94%</a:t>
            </a:r>
            <a:endParaRPr lang="en-US" sz="2200" dirty="0">
              <a:solidFill>
                <a:schemeClr val="tx1">
                  <a:lumMod val="85000"/>
                  <a:lumOff val="15000"/>
                </a:schemeClr>
              </a:solidFill>
              <a:latin typeface="Abadi" panose="020B0604020104020204" pitchFamily="34" charset="0"/>
              <a:ea typeface="Microsoft JhengHei" panose="020B0604030504040204" charset="-120"/>
            </a:endParaRPr>
          </a:p>
          <a:p>
            <a:pPr lvl="1"/>
            <a:endParaRPr lang="en-US" sz="1800" dirty="0">
              <a:latin typeface="Abadi" panose="020B0604020104020204" pitchFamily="34" charset="0"/>
              <a:ea typeface="Microsoft JhengHei" panose="020B0604030504040204" charset="-120"/>
            </a:endParaRPr>
          </a:p>
          <a:p>
            <a:pPr marL="457200" lvl="1" indent="0">
              <a:buNone/>
            </a:pPr>
            <a:endParaRPr lang="en-US" sz="1800" dirty="0">
              <a:latin typeface="Abadi" panose="020B0604020104020204" pitchFamily="34" charset="0"/>
              <a:ea typeface="Microsoft JhengHei" panose="020B0604030504040204" charset="-120"/>
            </a:endParaRPr>
          </a:p>
        </p:txBody>
      </p:sp>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15</a:t>
            </a:fld>
            <a:endParaRPr lang="en-US" dirty="0">
              <a:solidFill>
                <a:schemeClr val="tx1"/>
              </a:solidFill>
              <a:latin typeface="Abadi" panose="020B0604020104020204" pitchFamily="34" charset="0"/>
              <a:ea typeface="Microsoft JhengHei" panose="020B0604030504040204" charset="-120"/>
            </a:endParaRPr>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7970" y="2529746"/>
            <a:ext cx="1111202" cy="369332"/>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rPr>
              <a:t>Section 2</a:t>
            </a:r>
          </a:p>
        </p:txBody>
      </p:sp>
      <p:pic>
        <p:nvPicPr>
          <p:cNvPr id="4" name="Picture 3">
            <a:extLst>
              <a:ext uri="{FF2B5EF4-FFF2-40B4-BE49-F238E27FC236}">
                <a16:creationId xmlns:a16="http://schemas.microsoft.com/office/drawing/2014/main" id="{2ED73FBC-6B9A-A1B8-4CB6-34E94D52FA34}"/>
              </a:ext>
            </a:extLst>
          </p:cNvPr>
          <p:cNvPicPr>
            <a:picLocks noChangeAspect="1"/>
          </p:cNvPicPr>
          <p:nvPr/>
        </p:nvPicPr>
        <p:blipFill>
          <a:blip r:embed="rId2"/>
          <a:stretch>
            <a:fillRect/>
          </a:stretch>
        </p:blipFill>
        <p:spPr>
          <a:xfrm>
            <a:off x="0" y="1339"/>
            <a:ext cx="12192000" cy="68553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770255" y="1381125"/>
            <a:ext cx="6084000" cy="4179847"/>
          </a:xfrm>
          <a:prstGeom prst="rect">
            <a:avLst/>
          </a:prstGeom>
        </p:spPr>
      </p:pic>
      <p:sp>
        <p:nvSpPr>
          <p:cNvPr id="3" name="Content Placeholder 2"/>
          <p:cNvSpPr>
            <a:spLocks noGrp="1"/>
          </p:cNvSpPr>
          <p:nvPr>
            <p:ph sz="half" idx="2"/>
          </p:nvPr>
        </p:nvSpPr>
        <p:spPr>
          <a:xfrm>
            <a:off x="7069455" y="2286014"/>
            <a:ext cx="4352290" cy="3274958"/>
          </a:xfrm>
          <a:prstGeom prst="rect">
            <a:avLst/>
          </a:prstGeom>
        </p:spPr>
        <p:txBody>
          <a:bodyPr/>
          <a:lstStyle/>
          <a:p>
            <a:pPr>
              <a:lnSpc>
                <a:spcPct val="150000"/>
              </a:lnSpc>
              <a:spcBef>
                <a:spcPts val="1400"/>
              </a:spcBef>
            </a:pPr>
            <a:r>
              <a:rPr lang="en-ZA" altLang="en-CA" sz="1600" dirty="0">
                <a:solidFill>
                  <a:schemeClr val="accent3">
                    <a:lumMod val="25000"/>
                  </a:schemeClr>
                </a:solidFill>
                <a:latin typeface="Abadi" panose="020B0604020104020204" pitchFamily="34" charset="0"/>
                <a:ea typeface="Microsoft JhengHei" panose="020B0604030504040204" charset="-120"/>
              </a:rPr>
              <a:t>The </a:t>
            </a:r>
            <a:r>
              <a:rPr lang="en-ZA" altLang="en-CA" sz="1600" dirty="0">
                <a:solidFill>
                  <a:srgbClr val="0948CB"/>
                </a:solidFill>
                <a:latin typeface="Abadi" panose="020B0604020104020204" pitchFamily="34" charset="0"/>
                <a:ea typeface="Microsoft JhengHei" panose="020B0604030504040204" charset="-120"/>
              </a:rPr>
              <a:t>blue</a:t>
            </a:r>
            <a:r>
              <a:rPr lang="en-ZA" altLang="en-CA" sz="1600" dirty="0">
                <a:solidFill>
                  <a:schemeClr val="accent3">
                    <a:lumMod val="25000"/>
                  </a:schemeClr>
                </a:solidFill>
                <a:latin typeface="Abadi" panose="020B0604020104020204" pitchFamily="34" charset="0"/>
                <a:ea typeface="Microsoft JhengHei" panose="020B0604030504040204" charset="-120"/>
              </a:rPr>
              <a:t> dots represent the successful launches while the </a:t>
            </a:r>
            <a:r>
              <a:rPr lang="en-ZA" altLang="en-CA" sz="1600" dirty="0">
                <a:solidFill>
                  <a:srgbClr val="FF0000"/>
                </a:solidFill>
                <a:latin typeface="Abadi" panose="020B0604020104020204" pitchFamily="34" charset="0"/>
                <a:ea typeface="Microsoft JhengHei" panose="020B0604030504040204" charset="-120"/>
              </a:rPr>
              <a:t>red</a:t>
            </a:r>
            <a:r>
              <a:rPr lang="en-ZA" altLang="en-CA" sz="1600" dirty="0">
                <a:solidFill>
                  <a:schemeClr val="accent3">
                    <a:lumMod val="25000"/>
                  </a:schemeClr>
                </a:solidFill>
                <a:latin typeface="Abadi" panose="020B0604020104020204" pitchFamily="34" charset="0"/>
                <a:ea typeface="Microsoft JhengHei" panose="020B0604030504040204" charset="-120"/>
              </a:rPr>
              <a:t> dots represent unsuccessful launches.</a:t>
            </a:r>
          </a:p>
          <a:p>
            <a:pPr>
              <a:lnSpc>
                <a:spcPct val="150000"/>
              </a:lnSpc>
              <a:spcBef>
                <a:spcPts val="1400"/>
              </a:spcBef>
            </a:pPr>
            <a:r>
              <a:rPr lang="en-US" sz="1600" dirty="0">
                <a:solidFill>
                  <a:schemeClr val="accent3">
                    <a:lumMod val="25000"/>
                  </a:schemeClr>
                </a:solidFill>
                <a:latin typeface="Abadi" panose="020B0604020104020204" pitchFamily="34" charset="0"/>
                <a:ea typeface="Microsoft JhengHei" panose="020B0604030504040204" charset="-120"/>
              </a:rPr>
              <a:t>The success of landing increased as flight number increased.</a:t>
            </a:r>
          </a:p>
        </p:txBody>
      </p:sp>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17</a:t>
            </a:fld>
            <a:endParaRPr lang="en-US" dirty="0">
              <a:solidFill>
                <a:schemeClr val="tx1"/>
              </a:solidFill>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Flight Number vs. Launch Site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770255" y="1380490"/>
            <a:ext cx="6084000" cy="4176000"/>
          </a:xfrm>
          <a:prstGeom prst="rect">
            <a:avLst/>
          </a:prstGeom>
        </p:spPr>
      </p:pic>
      <p:sp>
        <p:nvSpPr>
          <p:cNvPr id="8" name="Content Placeholder 7"/>
          <p:cNvSpPr>
            <a:spLocks noGrp="1"/>
          </p:cNvSpPr>
          <p:nvPr>
            <p:ph sz="half" idx="2"/>
          </p:nvPr>
        </p:nvSpPr>
        <p:spPr>
          <a:xfrm>
            <a:off x="6854255" y="2327056"/>
            <a:ext cx="4791207" cy="2402599"/>
          </a:xfrm>
          <a:prstGeom prst="rect">
            <a:avLst/>
          </a:prstGeom>
        </p:spPr>
        <p:txBody>
          <a:bodyPr/>
          <a:lstStyle/>
          <a:p>
            <a:pPr>
              <a:lnSpc>
                <a:spcPct val="150000"/>
              </a:lnSpc>
              <a:spcBef>
                <a:spcPts val="1400"/>
              </a:spcBef>
            </a:pPr>
            <a:r>
              <a:rPr lang="en-US" sz="1600" dirty="0">
                <a:solidFill>
                  <a:schemeClr val="accent3">
                    <a:lumMod val="25000"/>
                  </a:schemeClr>
                </a:solidFill>
                <a:latin typeface="Abadi" panose="020B0604020104020204" pitchFamily="34" charset="0"/>
                <a:ea typeface="Microsoft JhengHei" panose="020B0604030504040204" charset="-120"/>
              </a:rPr>
              <a:t>Most of the launches were carried out at CCSFS SLC-40, followed by KSC LC-39A and least launches were carried out at VAFB SLC 4E</a:t>
            </a:r>
          </a:p>
          <a:p>
            <a:pPr>
              <a:lnSpc>
                <a:spcPct val="150000"/>
              </a:lnSpc>
              <a:spcBef>
                <a:spcPts val="1400"/>
              </a:spcBef>
            </a:pPr>
            <a:endParaRPr lang="en-ZA" altLang="en-CA" sz="1600" dirty="0">
              <a:solidFill>
                <a:schemeClr val="accent3">
                  <a:lumMod val="25000"/>
                </a:schemeClr>
              </a:solidFill>
              <a:latin typeface="Abadi" panose="020B0604020104020204" pitchFamily="34" charset="0"/>
              <a:ea typeface="Microsoft JhengHei" panose="020B0604030504040204" charset="-120"/>
            </a:endParaRPr>
          </a:p>
        </p:txBody>
      </p:sp>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18</a:t>
            </a:fld>
            <a:endParaRPr lang="en-US" dirty="0">
              <a:solidFill>
                <a:schemeClr val="tx1"/>
              </a:solidFill>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bg1"/>
                </a:solidFill>
                <a:latin typeface="Abadi" panose="020B0604020104020204" pitchFamily="34" charset="0"/>
                <a:ea typeface="Microsoft JhengHei" panose="020B0604030504040204" charset="-120"/>
              </a:rPr>
              <a:t>Payload vs. Launch 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838200" y="1401445"/>
            <a:ext cx="6120000" cy="4176000"/>
          </a:xfrm>
          <a:prstGeom prst="rect">
            <a:avLst/>
          </a:prstGeom>
        </p:spPr>
      </p:pic>
      <p:sp>
        <p:nvSpPr>
          <p:cNvPr id="3" name="Content Placeholder 2"/>
          <p:cNvSpPr>
            <a:spLocks noGrp="1"/>
          </p:cNvSpPr>
          <p:nvPr>
            <p:ph sz="half" idx="2"/>
          </p:nvPr>
        </p:nvSpPr>
        <p:spPr>
          <a:xfrm>
            <a:off x="7096894" y="2336866"/>
            <a:ext cx="4093845" cy="3643521"/>
          </a:xfrm>
          <a:prstGeom prst="rect">
            <a:avLst/>
          </a:prstGeom>
        </p:spPr>
        <p:txBody>
          <a:bodyPr>
            <a:normAutofit/>
          </a:bodyPr>
          <a:lstStyle/>
          <a:p>
            <a:pPr>
              <a:lnSpc>
                <a:spcPct val="150000"/>
              </a:lnSpc>
              <a:spcBef>
                <a:spcPts val="1400"/>
              </a:spcBef>
            </a:pPr>
            <a:r>
              <a:rPr lang="en-US" sz="1700" dirty="0">
                <a:solidFill>
                  <a:schemeClr val="accent3">
                    <a:lumMod val="25000"/>
                  </a:schemeClr>
                </a:solidFill>
                <a:latin typeface="Abadi" panose="020B0604020104020204" pitchFamily="34" charset="0"/>
                <a:ea typeface="Microsoft JhengHei" panose="020B0604030504040204" charset="-120"/>
              </a:rPr>
              <a:t>Orbits SSO, HEO, GEO, and ES-L1 have </a:t>
            </a:r>
            <a:r>
              <a:rPr lang="en-ZA" altLang="en-US" sz="1700" dirty="0">
                <a:solidFill>
                  <a:schemeClr val="accent3">
                    <a:lumMod val="25000"/>
                  </a:schemeClr>
                </a:solidFill>
                <a:latin typeface="Abadi" panose="020B0604020104020204" pitchFamily="34" charset="0"/>
                <a:ea typeface="Microsoft JhengHei" panose="020B0604030504040204" charset="-120"/>
              </a:rPr>
              <a:t>100%</a:t>
            </a:r>
            <a:r>
              <a:rPr lang="en-US" sz="1700" dirty="0">
                <a:solidFill>
                  <a:schemeClr val="accent3">
                    <a:lumMod val="25000"/>
                  </a:schemeClr>
                </a:solidFill>
                <a:latin typeface="Abadi" panose="020B0604020104020204" pitchFamily="34" charset="0"/>
                <a:ea typeface="Microsoft JhengHei" panose="020B0604030504040204" charset="-120"/>
              </a:rPr>
              <a:t> success rates</a:t>
            </a:r>
            <a:r>
              <a:rPr lang="en-ZA" altLang="en-US" sz="1700" dirty="0">
                <a:solidFill>
                  <a:schemeClr val="accent3">
                    <a:lumMod val="25000"/>
                  </a:schemeClr>
                </a:solidFill>
                <a:latin typeface="Abadi" panose="020B0604020104020204" pitchFamily="34" charset="0"/>
                <a:ea typeface="Microsoft JhengHei" panose="020B0604030504040204" charset="-120"/>
              </a:rPr>
              <a:t>.</a:t>
            </a:r>
            <a:r>
              <a:rPr lang="en-US" sz="1700" dirty="0">
                <a:solidFill>
                  <a:schemeClr val="accent3">
                    <a:lumMod val="25000"/>
                  </a:schemeClr>
                </a:solidFill>
                <a:latin typeface="Abadi" panose="020B0604020104020204" pitchFamily="34" charset="0"/>
                <a:ea typeface="Microsoft JhengHei" panose="020B0604030504040204" charset="-120"/>
              </a:rPr>
              <a:t> </a:t>
            </a:r>
          </a:p>
          <a:p>
            <a:pPr>
              <a:lnSpc>
                <a:spcPct val="150000"/>
              </a:lnSpc>
              <a:spcBef>
                <a:spcPts val="1400"/>
              </a:spcBef>
            </a:pPr>
            <a:r>
              <a:rPr lang="en-US" sz="1700" dirty="0">
                <a:solidFill>
                  <a:schemeClr val="accent3">
                    <a:lumMod val="25000"/>
                  </a:schemeClr>
                </a:solidFill>
                <a:latin typeface="Abadi" panose="020B0604020104020204" pitchFamily="34" charset="0"/>
                <a:ea typeface="Microsoft JhengHei" panose="020B0604030504040204" charset="-120"/>
              </a:rPr>
              <a:t> SO </a:t>
            </a:r>
            <a:r>
              <a:rPr lang="en-ZA" altLang="en-US" sz="1700" dirty="0">
                <a:solidFill>
                  <a:schemeClr val="accent3">
                    <a:lumMod val="25000"/>
                  </a:schemeClr>
                </a:solidFill>
                <a:latin typeface="Abadi" panose="020B0604020104020204" pitchFamily="34" charset="0"/>
                <a:ea typeface="Microsoft JhengHei" panose="020B0604030504040204" charset="-120"/>
              </a:rPr>
              <a:t>orbit did not have any successful launches with a 0% success rate</a:t>
            </a:r>
            <a:r>
              <a:rPr lang="en-US" sz="1700" dirty="0">
                <a:solidFill>
                  <a:schemeClr val="accent3">
                    <a:lumMod val="25000"/>
                  </a:schemeClr>
                </a:solidFill>
                <a:latin typeface="Abadi" panose="020B0604020104020204" pitchFamily="34" charset="0"/>
                <a:ea typeface="Microsoft JhengHei" panose="020B0604030504040204" charset="-120"/>
              </a:rPr>
              <a:t>.</a:t>
            </a:r>
          </a:p>
          <a:p>
            <a:pPr>
              <a:lnSpc>
                <a:spcPct val="150000"/>
              </a:lnSpc>
              <a:spcBef>
                <a:spcPts val="1400"/>
              </a:spcBef>
            </a:pPr>
            <a:r>
              <a:rPr lang="en-US" sz="1700" dirty="0">
                <a:solidFill>
                  <a:schemeClr val="accent3">
                    <a:lumMod val="25000"/>
                  </a:schemeClr>
                </a:solidFill>
                <a:latin typeface="Abadi" panose="020B0604020104020204" pitchFamily="34" charset="0"/>
                <a:ea typeface="Microsoft JhengHei" panose="020B0604030504040204" charset="-120"/>
              </a:rPr>
              <a:t>Other orbits such as VLEO, LEO, MEO, PO, ISS and GTO recorded success rates above 50%</a:t>
            </a:r>
          </a:p>
        </p:txBody>
      </p:sp>
      <p:sp>
        <p:nvSpPr>
          <p:cNvPr id="5" name="Slide Number Placeholder 4"/>
          <p:cNvSpPr>
            <a:spLocks noGrp="1"/>
          </p:cNvSpPr>
          <p:nvPr>
            <p:ph type="sldNum" sz="quarter" idx="12"/>
          </p:nvPr>
        </p:nvSpPr>
        <p:spPr/>
        <p:txBody>
          <a:bodyPr/>
          <a:lstStyle/>
          <a:p>
            <a:fld id="{5075537C-CA84-1446-933C-8E9D027F9201}" type="slidenum">
              <a:rPr lang="en-US" smtClean="0">
                <a:ea typeface="Microsoft JhengHei" panose="020B0604030504040204" charset="-120"/>
              </a:rPr>
              <a:t>19</a:t>
            </a:fld>
            <a:endParaRPr lang="en-US">
              <a:ea typeface="Microsoft JhengHei" panose="020B0604030504040204" charset="-120"/>
            </a:endParaRPr>
          </a:p>
        </p:txBody>
      </p:sp>
      <p:sp>
        <p:nvSpPr>
          <p:cNvPr id="4" name="Title 1"/>
          <p:cNvSpPr txBox="1"/>
          <p:nvPr/>
        </p:nvSpPr>
        <p:spPr>
          <a:xfrm>
            <a:off x="837956" y="5799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ea typeface="Microsoft JhengHei" panose="020B0604030504040204" charset="-120"/>
              </a:rPr>
              <a:t>Success Rate vs. Orbit Type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solidFill>
                  <a:schemeClr val="tx1"/>
                </a:solidFill>
                <a:latin typeface="Abadi" panose="020B0604020104020204" pitchFamily="34" charset="0"/>
                <a:cs typeface="Arial" panose="020B0604020202020204" pitchFamily="34" charset="0"/>
              </a:rPr>
              <a:t>2</a:t>
            </a:fld>
            <a:endParaRPr lang="en-US" dirty="0">
              <a:solidFill>
                <a:schemeClr val="tx1"/>
              </a:solidFill>
              <a:latin typeface="Abadi" panose="020B0604020104020204" pitchFamily="34" charset="0"/>
              <a:cs typeface="Arial" panose="020B0604020202020204" pitchFamily="34" charset="0"/>
            </a:endParaRPr>
          </a:p>
        </p:txBody>
      </p:sp>
      <p:sp>
        <p:nvSpPr>
          <p:cNvPr id="10" name="Content Placeholder 2"/>
          <p:cNvSpPr txBox="1"/>
          <p:nvPr/>
        </p:nvSpPr>
        <p:spPr>
          <a:xfrm>
            <a:off x="770011" y="274386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Executive Summary</a:t>
            </a:r>
          </a:p>
          <a:p>
            <a:pPr>
              <a:lnSpc>
                <a:spcPct val="100000"/>
              </a:lnSpc>
              <a:spcBef>
                <a:spcPts val="1400"/>
              </a:spcBef>
            </a:pPr>
            <a:r>
              <a:rPr lang="en-US" sz="24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Introduction</a:t>
            </a:r>
          </a:p>
          <a:p>
            <a:pPr>
              <a:lnSpc>
                <a:spcPct val="100000"/>
              </a:lnSpc>
              <a:spcBef>
                <a:spcPts val="1400"/>
              </a:spcBef>
            </a:pPr>
            <a:r>
              <a:rPr lang="en-US" sz="24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Methodology</a:t>
            </a:r>
          </a:p>
          <a:p>
            <a:pPr>
              <a:lnSpc>
                <a:spcPct val="100000"/>
              </a:lnSpc>
              <a:spcBef>
                <a:spcPts val="1400"/>
              </a:spcBef>
            </a:pPr>
            <a:r>
              <a:rPr lang="en-US" sz="24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Results</a:t>
            </a:r>
          </a:p>
          <a:p>
            <a:pPr>
              <a:lnSpc>
                <a:spcPct val="100000"/>
              </a:lnSpc>
              <a:spcBef>
                <a:spcPts val="1400"/>
              </a:spcBef>
            </a:pPr>
            <a:r>
              <a:rPr lang="en-US" sz="24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Conclusion</a:t>
            </a:r>
          </a:p>
          <a:p>
            <a:pPr>
              <a:lnSpc>
                <a:spcPct val="100000"/>
              </a:lnSpc>
              <a:spcBef>
                <a:spcPts val="1400"/>
              </a:spcBef>
            </a:pPr>
            <a:r>
              <a:rPr lang="en-US" sz="24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cs typeface="Arial" panose="020B0604020202020204" pitchFamily="34" charset="0"/>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770255" y="1381125"/>
            <a:ext cx="5859145" cy="4215765"/>
          </a:xfrm>
          <a:prstGeom prst="rect">
            <a:avLst/>
          </a:prstGeom>
        </p:spPr>
      </p:pic>
      <p:sp>
        <p:nvSpPr>
          <p:cNvPr id="3" name="Content Placeholder 2"/>
          <p:cNvSpPr>
            <a:spLocks noGrp="1"/>
          </p:cNvSpPr>
          <p:nvPr>
            <p:ph sz="half" idx="2"/>
          </p:nvPr>
        </p:nvSpPr>
        <p:spPr>
          <a:xfrm>
            <a:off x="6646936" y="2327057"/>
            <a:ext cx="4638675" cy="2865054"/>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a:t>
            </a:r>
            <a:r>
              <a:rPr lang="en-US" sz="1700" dirty="0">
                <a:solidFill>
                  <a:schemeClr val="accent3">
                    <a:lumMod val="25000"/>
                  </a:schemeClr>
                </a:solidFill>
                <a:latin typeface="Abadi" panose="020B0604020104020204" pitchFamily="34" charset="0"/>
                <a:ea typeface="Microsoft JhengHei" panose="020B0604030504040204" charset="-120"/>
              </a:rPr>
              <a:t>here seems to be no relationship between flight number in </a:t>
            </a:r>
            <a:r>
              <a:rPr lang="en-ZA" altLang="en-US" sz="1700" dirty="0">
                <a:solidFill>
                  <a:schemeClr val="accent3">
                    <a:lumMod val="25000"/>
                  </a:schemeClr>
                </a:solidFill>
                <a:latin typeface="Abadi" panose="020B0604020104020204" pitchFamily="34" charset="0"/>
                <a:ea typeface="Microsoft JhengHei" panose="020B0604030504040204" charset="-120"/>
              </a:rPr>
              <a:t>the </a:t>
            </a:r>
            <a:r>
              <a:rPr lang="en-US" sz="1700" dirty="0">
                <a:solidFill>
                  <a:schemeClr val="accent3">
                    <a:lumMod val="25000"/>
                  </a:schemeClr>
                </a:solidFill>
                <a:latin typeface="Abadi" panose="020B0604020104020204" pitchFamily="34" charset="0"/>
                <a:ea typeface="Microsoft JhengHei" panose="020B0604030504040204" charset="-120"/>
              </a:rPr>
              <a:t>GTO orbit.</a:t>
            </a:r>
          </a:p>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I</a:t>
            </a:r>
            <a:r>
              <a:rPr lang="en-US" sz="1700" dirty="0">
                <a:solidFill>
                  <a:schemeClr val="accent3">
                    <a:lumMod val="25000"/>
                  </a:schemeClr>
                </a:solidFill>
                <a:latin typeface="Abadi" panose="020B0604020104020204" pitchFamily="34" charset="0"/>
                <a:ea typeface="Microsoft JhengHei" panose="020B0604030504040204" charset="-120"/>
              </a:rPr>
              <a:t>n the LEO orbit</a:t>
            </a:r>
            <a:r>
              <a:rPr lang="en-ZA" altLang="en-US" sz="1700" dirty="0">
                <a:solidFill>
                  <a:schemeClr val="accent3">
                    <a:lumMod val="25000"/>
                  </a:schemeClr>
                </a:solidFill>
                <a:latin typeface="Abadi" panose="020B0604020104020204" pitchFamily="34" charset="0"/>
                <a:ea typeface="Microsoft JhengHei" panose="020B0604030504040204" charset="-120"/>
              </a:rPr>
              <a:t>, </a:t>
            </a:r>
            <a:r>
              <a:rPr lang="en-US" sz="1700" dirty="0">
                <a:solidFill>
                  <a:schemeClr val="accent3">
                    <a:lumMod val="25000"/>
                  </a:schemeClr>
                </a:solidFill>
                <a:latin typeface="Abadi" panose="020B0604020104020204" pitchFamily="34" charset="0"/>
                <a:ea typeface="Microsoft JhengHei" panose="020B0604030504040204" charset="-120"/>
              </a:rPr>
              <a:t> the </a:t>
            </a:r>
            <a:r>
              <a:rPr lang="en-ZA" sz="1700" dirty="0">
                <a:solidFill>
                  <a:schemeClr val="accent3">
                    <a:lumMod val="25000"/>
                  </a:schemeClr>
                </a:solidFill>
                <a:latin typeface="Abadi" panose="020B0604020104020204" pitchFamily="34" charset="0"/>
                <a:ea typeface="Microsoft JhengHei" panose="020B0604030504040204" charset="-120"/>
              </a:rPr>
              <a:t>success</a:t>
            </a:r>
            <a:r>
              <a:rPr lang="en-US" sz="1700" dirty="0">
                <a:solidFill>
                  <a:schemeClr val="accent3">
                    <a:lumMod val="25000"/>
                  </a:schemeClr>
                </a:solidFill>
                <a:latin typeface="Abadi" panose="020B0604020104020204" pitchFamily="34" charset="0"/>
                <a:ea typeface="Microsoft JhengHei" panose="020B0604030504040204" charset="-120"/>
              </a:rPr>
              <a:t> </a:t>
            </a:r>
            <a:r>
              <a:rPr lang="en-ZA" altLang="en-US" sz="1700" dirty="0">
                <a:solidFill>
                  <a:schemeClr val="accent3">
                    <a:lumMod val="25000"/>
                  </a:schemeClr>
                </a:solidFill>
                <a:latin typeface="Abadi" panose="020B0604020104020204" pitchFamily="34" charset="0"/>
                <a:ea typeface="Microsoft JhengHei" panose="020B0604030504040204" charset="-120"/>
              </a:rPr>
              <a:t>is positively correlated to the</a:t>
            </a:r>
            <a:r>
              <a:rPr lang="en-US" sz="1700" dirty="0">
                <a:solidFill>
                  <a:schemeClr val="accent3">
                    <a:lumMod val="25000"/>
                  </a:schemeClr>
                </a:solidFill>
                <a:latin typeface="Abadi" panose="020B0604020104020204" pitchFamily="34" charset="0"/>
                <a:ea typeface="Microsoft JhengHei" panose="020B0604030504040204" charset="-120"/>
              </a:rPr>
              <a:t> the number of flights</a:t>
            </a:r>
            <a:r>
              <a:rPr lang="en-ZA" altLang="en-US" sz="1700" dirty="0">
                <a:solidFill>
                  <a:schemeClr val="accent3">
                    <a:lumMod val="25000"/>
                  </a:schemeClr>
                </a:solidFill>
                <a:latin typeface="Abadi" panose="020B0604020104020204" pitchFamily="34" charset="0"/>
                <a:ea typeface="Microsoft JhengHei" panose="020B0604030504040204" charset="-120"/>
              </a:rPr>
              <a:t>.</a:t>
            </a:r>
          </a:p>
          <a:p>
            <a:pPr marL="0" indent="0">
              <a:lnSpc>
                <a:spcPct val="150000"/>
              </a:lnSpc>
              <a:spcBef>
                <a:spcPts val="1400"/>
              </a:spcBef>
              <a:buNone/>
            </a:pPr>
            <a:endParaRPr lang="en-ZA" altLang="en-US" sz="1700" dirty="0">
              <a:solidFill>
                <a:schemeClr val="accent3">
                  <a:lumMod val="25000"/>
                </a:schemeClr>
              </a:solidFill>
              <a:latin typeface="Abadi" panose="020B0604020104020204" pitchFamily="34" charset="0"/>
              <a:ea typeface="Microsoft JhengHei" panose="020B0604030504040204" charset="-120"/>
            </a:endParaRPr>
          </a:p>
        </p:txBody>
      </p:sp>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20</a:t>
            </a:fld>
            <a:endParaRPr lang="en-US" dirty="0">
              <a:solidFill>
                <a:schemeClr val="tx1"/>
              </a:solidFill>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Flight Number vs. Orbit Type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770255" y="1381125"/>
            <a:ext cx="6092825" cy="4157345"/>
          </a:xfrm>
          <a:prstGeom prst="rect">
            <a:avLst/>
          </a:prstGeom>
        </p:spPr>
      </p:pic>
      <p:sp>
        <p:nvSpPr>
          <p:cNvPr id="3" name="Content Placeholder 2"/>
          <p:cNvSpPr>
            <a:spLocks noGrp="1"/>
          </p:cNvSpPr>
          <p:nvPr>
            <p:ph sz="half" idx="2"/>
          </p:nvPr>
        </p:nvSpPr>
        <p:spPr>
          <a:xfrm>
            <a:off x="7070090" y="2232463"/>
            <a:ext cx="4351655" cy="3516696"/>
          </a:xfrm>
          <a:prstGeom prst="rect">
            <a:avLst/>
          </a:prstGeom>
        </p:spPr>
        <p:txBody>
          <a:bodyPr>
            <a:normAutofit/>
          </a:bodyPr>
          <a:lstStyle/>
          <a:p>
            <a:pPr>
              <a:lnSpc>
                <a:spcPct val="150000"/>
              </a:lnSpc>
              <a:spcBef>
                <a:spcPts val="1400"/>
              </a:spcBef>
            </a:pPr>
            <a:r>
              <a:rPr lang="en-US" sz="1700" dirty="0">
                <a:solidFill>
                  <a:schemeClr val="accent3">
                    <a:lumMod val="25000"/>
                  </a:schemeClr>
                </a:solidFill>
                <a:latin typeface="Abadi" panose="020B0604020104020204" pitchFamily="34" charset="0"/>
                <a:ea typeface="Microsoft JhengHei" panose="020B0604030504040204" charset="-120"/>
              </a:rPr>
              <a:t>We observe that Heavy payloads have a negative influence on GTO orbits and positive on Polar LEO and ISS orbits.</a:t>
            </a:r>
          </a:p>
          <a:p>
            <a:pPr>
              <a:lnSpc>
                <a:spcPct val="150000"/>
              </a:lnSpc>
              <a:spcBef>
                <a:spcPts val="1400"/>
              </a:spcBef>
            </a:pPr>
            <a:r>
              <a:rPr lang="en-ZA" sz="1700" dirty="0">
                <a:solidFill>
                  <a:schemeClr val="accent3">
                    <a:lumMod val="25000"/>
                  </a:schemeClr>
                </a:solidFill>
                <a:latin typeface="Abadi" panose="020B0604020104020204" pitchFamily="34" charset="0"/>
                <a:ea typeface="Microsoft JhengHei" panose="020B0604030504040204" charset="-120"/>
              </a:rPr>
              <a:t>There seems to be no direct correlation between orbit type and payload mass for</a:t>
            </a:r>
            <a:r>
              <a:rPr sz="1700" dirty="0">
                <a:solidFill>
                  <a:schemeClr val="accent3">
                    <a:lumMod val="25000"/>
                  </a:schemeClr>
                </a:solidFill>
                <a:latin typeface="Abadi" panose="020B0604020104020204" pitchFamily="34" charset="0"/>
                <a:ea typeface="Microsoft JhengHei" panose="020B0604030504040204" charset="-120"/>
              </a:rPr>
              <a:t> GTO </a:t>
            </a:r>
            <a:r>
              <a:rPr lang="en-ZA" sz="1700" dirty="0">
                <a:solidFill>
                  <a:schemeClr val="accent3">
                    <a:lumMod val="25000"/>
                  </a:schemeClr>
                </a:solidFill>
                <a:latin typeface="Abadi" panose="020B0604020104020204" pitchFamily="34" charset="0"/>
                <a:ea typeface="Microsoft JhengHei" panose="020B0604030504040204" charset="-120"/>
              </a:rPr>
              <a:t>orbit</a:t>
            </a:r>
            <a:r>
              <a:rPr sz="1700" dirty="0">
                <a:solidFill>
                  <a:schemeClr val="accent3">
                    <a:lumMod val="25000"/>
                  </a:schemeClr>
                </a:solidFill>
                <a:latin typeface="Abadi" panose="020B0604020104020204" pitchFamily="34" charset="0"/>
                <a:ea typeface="Microsoft JhengHei" panose="020B0604030504040204" charset="-120"/>
              </a:rPr>
              <a:t> </a:t>
            </a:r>
            <a:r>
              <a:rPr lang="en-ZA" sz="1700" dirty="0">
                <a:solidFill>
                  <a:schemeClr val="accent3">
                    <a:lumMod val="25000"/>
                  </a:schemeClr>
                </a:solidFill>
                <a:latin typeface="Abadi" panose="020B0604020104020204" pitchFamily="34" charset="0"/>
                <a:ea typeface="Microsoft JhengHei" panose="020B0604030504040204" charset="-120"/>
              </a:rPr>
              <a:t>as both successful and failed launches are equally present</a:t>
            </a:r>
          </a:p>
        </p:txBody>
      </p:sp>
      <p:sp>
        <p:nvSpPr>
          <p:cNvPr id="5" name="Slide Number Placeholder 4"/>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21</a:t>
            </a:fld>
            <a:endParaRPr lang="en-US" dirty="0">
              <a:solidFill>
                <a:schemeClr val="tx1"/>
              </a:solidFill>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Payload vs. Orbit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770255" y="1381125"/>
            <a:ext cx="6113780" cy="4152900"/>
          </a:xfrm>
          <a:prstGeom prst="rect">
            <a:avLst/>
          </a:prstGeom>
        </p:spPr>
      </p:pic>
      <p:sp>
        <p:nvSpPr>
          <p:cNvPr id="3" name="Content Placeholder 2"/>
          <p:cNvSpPr>
            <a:spLocks noGrp="1"/>
          </p:cNvSpPr>
          <p:nvPr>
            <p:ph sz="half" idx="2"/>
          </p:nvPr>
        </p:nvSpPr>
        <p:spPr>
          <a:xfrm>
            <a:off x="7110730" y="2295525"/>
            <a:ext cx="4311015" cy="2686378"/>
          </a:xfrm>
          <a:prstGeom prst="rect">
            <a:avLst/>
          </a:prstGeom>
        </p:spPr>
        <p:txBody>
          <a:bodyPr>
            <a:normAutofit lnSpcReduction="10000"/>
          </a:bodyPr>
          <a:lstStyle/>
          <a:p>
            <a:pPr>
              <a:lnSpc>
                <a:spcPct val="150000"/>
              </a:lnSpc>
              <a:spcBef>
                <a:spcPts val="1400"/>
              </a:spcBef>
            </a:pPr>
            <a:r>
              <a:rPr lang="en-US" sz="1700" dirty="0">
                <a:solidFill>
                  <a:schemeClr val="accent3">
                    <a:lumMod val="25000"/>
                  </a:schemeClr>
                </a:solidFill>
                <a:latin typeface="Abadi" panose="020B0604020104020204" pitchFamily="34" charset="0"/>
                <a:ea typeface="Microsoft JhengHei" panose="020B0604030504040204" charset="-120"/>
              </a:rPr>
              <a:t>We can observe that the success rate since 2013 kept increasing till 2020</a:t>
            </a:r>
          </a:p>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There was however recorded failure rates in 2018 as well as in 2020.</a:t>
            </a:r>
          </a:p>
          <a:p>
            <a:pPr marL="0" indent="0">
              <a:lnSpc>
                <a:spcPct val="150000"/>
              </a:lnSpc>
              <a:spcBef>
                <a:spcPts val="1400"/>
              </a:spcBef>
              <a:buNone/>
            </a:pPr>
            <a:br>
              <a:rPr lang="en-ZA" altLang="en-US" sz="1700" dirty="0">
                <a:solidFill>
                  <a:schemeClr val="accent3">
                    <a:lumMod val="25000"/>
                  </a:schemeClr>
                </a:solidFill>
                <a:latin typeface="Abadi" panose="020B0604020104020204" pitchFamily="34" charset="0"/>
                <a:ea typeface="Microsoft JhengHei" panose="020B0604030504040204" charset="-120"/>
              </a:rPr>
            </a:br>
            <a:endParaRPr lang="en-ZA" altLang="en-US" sz="1700" dirty="0">
              <a:solidFill>
                <a:schemeClr val="accent3">
                  <a:lumMod val="25000"/>
                </a:schemeClr>
              </a:solidFill>
              <a:latin typeface="Abadi" panose="020B0604020104020204" pitchFamily="34" charset="0"/>
              <a:ea typeface="Microsoft JhengHei" panose="020B0604030504040204" charset="-120"/>
            </a:endParaRPr>
          </a:p>
        </p:txBody>
      </p:sp>
      <p:sp>
        <p:nvSpPr>
          <p:cNvPr id="5" name="Slide Number Placeholder 4"/>
          <p:cNvSpPr>
            <a:spLocks noGrp="1"/>
          </p:cNvSpPr>
          <p:nvPr>
            <p:ph type="sldNum" sz="quarter" idx="12"/>
          </p:nvPr>
        </p:nvSpPr>
        <p:spPr/>
        <p:txBody>
          <a:bodyPr/>
          <a:lstStyle/>
          <a:p>
            <a:fld id="{5075537C-CA84-1446-933C-8E9D027F9201}" type="slidenum">
              <a:rPr lang="en-US" smtClean="0">
                <a:latin typeface="Abadi" panose="020B0604020104020204" pitchFamily="34" charset="0"/>
                <a:ea typeface="Microsoft JhengHei" panose="020B0604030504040204" charset="-120"/>
              </a:rPr>
              <a:t>22</a:t>
            </a:fld>
            <a:endParaRPr lang="en-US" dirty="0">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Launch Success Yearly Trend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70011" y="2298700"/>
            <a:ext cx="10514330" cy="1600200"/>
          </a:xfrm>
          <a:prstGeom prst="rect">
            <a:avLst/>
          </a:prstGeom>
        </p:spPr>
        <p:txBody>
          <a:bodyPr>
            <a:normAutofit/>
          </a:bodyPr>
          <a:lstStyle/>
          <a:p>
            <a:pPr>
              <a:lnSpc>
                <a:spcPct val="10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DISTINCT clause was used to  return only the unique rows from the </a:t>
            </a:r>
            <a:r>
              <a:rPr lang="en-ZA" altLang="en-US" sz="1700" i="1" dirty="0">
                <a:solidFill>
                  <a:schemeClr val="accent3">
                    <a:lumMod val="25000"/>
                  </a:schemeClr>
                </a:solidFill>
                <a:latin typeface="Abadi" panose="020B0604020104020204" pitchFamily="34" charset="0"/>
                <a:ea typeface="Microsoft JhengHei" panose="020B0604030504040204" charset="-120"/>
              </a:rPr>
              <a:t>launch_site</a:t>
            </a:r>
            <a:r>
              <a:rPr lang="en-ZA" altLang="en-US" sz="1700" dirty="0">
                <a:solidFill>
                  <a:schemeClr val="accent3">
                    <a:lumMod val="25000"/>
                  </a:schemeClr>
                </a:solidFill>
                <a:latin typeface="Abadi" panose="020B0604020104020204" pitchFamily="34" charset="0"/>
                <a:ea typeface="Microsoft JhengHei" panose="020B0604030504040204" charset="-120"/>
              </a:rPr>
              <a:t> column.</a:t>
            </a:r>
          </a:p>
          <a:p>
            <a:pPr>
              <a:lnSpc>
                <a:spcPct val="10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names of the launch sites are CCAFS LC-40, CCAFS SLC-40, KSC LC-39A, VAFB SLC-4E .</a:t>
            </a:r>
          </a:p>
        </p:txBody>
      </p:sp>
      <p:pic>
        <p:nvPicPr>
          <p:cNvPr id="2" name="Content Placeholder 1"/>
          <p:cNvPicPr>
            <a:picLocks noGrp="1" noChangeAspect="1"/>
          </p:cNvPicPr>
          <p:nvPr>
            <p:ph sz="half" idx="2"/>
          </p:nvPr>
        </p:nvPicPr>
        <p:blipFill>
          <a:blip r:embed="rId2"/>
          <a:stretch>
            <a:fillRect/>
          </a:stretch>
        </p:blipFill>
        <p:spPr>
          <a:xfrm>
            <a:off x="4963861" y="3572402"/>
            <a:ext cx="2264277" cy="2736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latin typeface="Abadi" panose="020B0604020104020204" pitchFamily="34" charset="0"/>
                <a:ea typeface="Microsoft JhengHei" panose="020B0604030504040204" charset="-120"/>
              </a:rPr>
              <a:t>23</a:t>
            </a:fld>
            <a:endParaRPr lang="en-US" dirty="0">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All Launch Site Names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69376" y="2125805"/>
            <a:ext cx="10516235" cy="1079500"/>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LIMIT and LIKE clauses were used to display only the top five results where the </a:t>
            </a:r>
            <a:r>
              <a:rPr lang="en-ZA" altLang="en-US" sz="1700" i="1" dirty="0">
                <a:solidFill>
                  <a:schemeClr val="accent3">
                    <a:lumMod val="25000"/>
                  </a:schemeClr>
                </a:solidFill>
                <a:latin typeface="Abadi" panose="020B0604020104020204" pitchFamily="34" charset="0"/>
                <a:ea typeface="Microsoft JhengHei" panose="020B0604030504040204" charset="-120"/>
              </a:rPr>
              <a:t>launch_site  </a:t>
            </a:r>
            <a:r>
              <a:rPr lang="en-ZA" altLang="en-US" sz="1700" dirty="0">
                <a:solidFill>
                  <a:schemeClr val="accent3">
                    <a:lumMod val="25000"/>
                  </a:schemeClr>
                </a:solidFill>
                <a:latin typeface="Abadi" panose="020B0604020104020204" pitchFamily="34" charset="0"/>
                <a:ea typeface="Microsoft JhengHei" panose="020B0604030504040204" charset="-120"/>
              </a:rPr>
              <a:t>name starts with 'CCA'</a:t>
            </a:r>
            <a:endParaRPr lang="en-US" sz="1700" dirty="0">
              <a:solidFill>
                <a:schemeClr val="accent3">
                  <a:lumMod val="25000"/>
                </a:schemeClr>
              </a:solidFill>
              <a:latin typeface="Abadi" panose="020B0604020104020204" pitchFamily="34" charset="0"/>
              <a:ea typeface="Microsoft JhengHei" panose="020B0604030504040204" charset="-120"/>
            </a:endParaRPr>
          </a:p>
          <a:p>
            <a:pPr marL="0" indent="0">
              <a:lnSpc>
                <a:spcPct val="150000"/>
              </a:lnSpc>
              <a:spcBef>
                <a:spcPts val="1400"/>
              </a:spcBef>
              <a:buNone/>
            </a:pPr>
            <a:endParaRPr lang="en-US" sz="1700" dirty="0">
              <a:solidFill>
                <a:schemeClr val="accent3">
                  <a:lumMod val="25000"/>
                </a:schemeClr>
              </a:solidFill>
              <a:latin typeface="Abadi" panose="020B0604020104020204" pitchFamily="34" charset="0"/>
              <a:ea typeface="Microsoft JhengHei" panose="020B0604030504040204" charset="-120"/>
            </a:endParaRPr>
          </a:p>
        </p:txBody>
      </p:sp>
      <p:pic>
        <p:nvPicPr>
          <p:cNvPr id="2" name="Content Placeholder 1"/>
          <p:cNvPicPr>
            <a:picLocks noGrp="1" noChangeAspect="1"/>
          </p:cNvPicPr>
          <p:nvPr>
            <p:ph sz="half" idx="2"/>
          </p:nvPr>
        </p:nvPicPr>
        <p:blipFill>
          <a:blip r:embed="rId2"/>
          <a:stretch>
            <a:fillRect/>
          </a:stretch>
        </p:blipFill>
        <p:spPr>
          <a:xfrm>
            <a:off x="822325" y="3335655"/>
            <a:ext cx="10548000" cy="2690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24</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Launch Site Names Begin with 'CCA'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2178685"/>
            <a:ext cx="10619105" cy="1250315"/>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SUM()</a:t>
            </a:r>
            <a:r>
              <a:rPr lang="en-US" sz="1700" dirty="0">
                <a:solidFill>
                  <a:schemeClr val="accent3">
                    <a:lumMod val="25000"/>
                  </a:schemeClr>
                </a:solidFill>
                <a:latin typeface="Abadi" panose="020B0604020104020204" pitchFamily="34" charset="0"/>
                <a:ea typeface="Microsoft JhengHei" panose="020B0604030504040204" charset="-120"/>
              </a:rPr>
              <a:t> </a:t>
            </a:r>
            <a:r>
              <a:rPr lang="en-ZA" altLang="en-US" sz="1700" dirty="0">
                <a:solidFill>
                  <a:schemeClr val="accent3">
                    <a:lumMod val="25000"/>
                  </a:schemeClr>
                </a:solidFill>
                <a:latin typeface="Abadi" panose="020B0604020104020204" pitchFamily="34" charset="0"/>
                <a:ea typeface="Microsoft JhengHei" panose="020B0604030504040204" charset="-120"/>
              </a:rPr>
              <a:t>function was used to </a:t>
            </a:r>
            <a:r>
              <a:rPr lang="en-US" sz="1700" dirty="0">
                <a:solidFill>
                  <a:schemeClr val="accent3">
                    <a:lumMod val="25000"/>
                  </a:schemeClr>
                </a:solidFill>
                <a:latin typeface="Abadi" panose="020B0604020104020204" pitchFamily="34" charset="0"/>
                <a:ea typeface="Microsoft JhengHei" panose="020B0604030504040204" charset="-120"/>
              </a:rPr>
              <a:t>the </a:t>
            </a:r>
            <a:r>
              <a:rPr lang="en-ZA" altLang="en-US" sz="1700" dirty="0">
                <a:solidFill>
                  <a:schemeClr val="accent3">
                    <a:lumMod val="25000"/>
                  </a:schemeClr>
                </a:solidFill>
                <a:latin typeface="Abadi" panose="020B0604020104020204" pitchFamily="34" charset="0"/>
                <a:ea typeface="Microsoft JhengHei" panose="020B0604030504040204" charset="-120"/>
              </a:rPr>
              <a:t>calculate the </a:t>
            </a:r>
            <a:r>
              <a:rPr lang="en-US" sz="1700" dirty="0">
                <a:solidFill>
                  <a:schemeClr val="accent3">
                    <a:lumMod val="25000"/>
                  </a:schemeClr>
                </a:solidFill>
                <a:latin typeface="Abadi" panose="020B0604020104020204" pitchFamily="34" charset="0"/>
                <a:ea typeface="Microsoft JhengHei" panose="020B0604030504040204" charset="-120"/>
              </a:rPr>
              <a:t>total payload carried by boosters from NASA </a:t>
            </a:r>
            <a:r>
              <a:rPr lang="en-ZA" altLang="en-US" sz="1700" dirty="0">
                <a:solidFill>
                  <a:schemeClr val="accent3">
                    <a:lumMod val="25000"/>
                  </a:schemeClr>
                </a:solidFill>
                <a:latin typeface="Abadi" panose="020B0604020104020204" pitchFamily="34" charset="0"/>
                <a:ea typeface="Microsoft JhengHei" panose="020B0604030504040204" charset="-120"/>
              </a:rPr>
              <a:t>from the </a:t>
            </a:r>
            <a:r>
              <a:rPr lang="en-ZA" altLang="en-US" sz="1700" i="1" dirty="0" err="1">
                <a:solidFill>
                  <a:schemeClr val="accent3">
                    <a:lumMod val="25000"/>
                  </a:schemeClr>
                </a:solidFill>
                <a:latin typeface="Abadi" panose="020B0604020104020204" pitchFamily="34" charset="0"/>
                <a:ea typeface="Microsoft JhengHei" panose="020B0604030504040204" charset="-120"/>
              </a:rPr>
              <a:t>payload_mass__kg</a:t>
            </a:r>
            <a:r>
              <a:rPr lang="en-ZA" altLang="en-US" sz="1700" i="1" dirty="0">
                <a:solidFill>
                  <a:schemeClr val="accent3">
                    <a:lumMod val="25000"/>
                  </a:schemeClr>
                </a:solidFill>
                <a:latin typeface="Abadi" panose="020B0604020104020204" pitchFamily="34" charset="0"/>
                <a:ea typeface="Microsoft JhengHei" panose="020B0604030504040204" charset="-120"/>
              </a:rPr>
              <a:t> </a:t>
            </a:r>
            <a:r>
              <a:rPr lang="en-ZA" altLang="en-US" sz="1700" dirty="0">
                <a:solidFill>
                  <a:schemeClr val="accent3">
                    <a:lumMod val="25000"/>
                  </a:schemeClr>
                </a:solidFill>
                <a:latin typeface="Abadi" panose="020B0604020104020204" pitchFamily="34" charset="0"/>
                <a:ea typeface="Microsoft JhengHei" panose="020B0604030504040204" charset="-120"/>
              </a:rPr>
              <a:t>column.</a:t>
            </a:r>
            <a:endParaRPr lang="en-US" sz="1700" dirty="0">
              <a:solidFill>
                <a:schemeClr val="accent3">
                  <a:lumMod val="25000"/>
                </a:schemeClr>
              </a:solidFill>
              <a:latin typeface="Abadi" panose="020B0604020104020204" pitchFamily="34" charset="0"/>
              <a:ea typeface="Microsoft JhengHei" panose="020B0604030504040204" charset="-120"/>
            </a:endParaRPr>
          </a:p>
          <a:p>
            <a:pPr>
              <a:lnSpc>
                <a:spcPct val="150000"/>
              </a:lnSpc>
              <a:spcBef>
                <a:spcPts val="1400"/>
              </a:spcBef>
            </a:pPr>
            <a:endParaRPr lang="en-US" sz="1700" dirty="0">
              <a:solidFill>
                <a:schemeClr val="accent3">
                  <a:lumMod val="25000"/>
                </a:schemeClr>
              </a:solidFill>
              <a:latin typeface="Abadi" panose="020B0604020104020204" pitchFamily="34" charset="0"/>
              <a:ea typeface="Microsoft JhengHei" panose="020B0604030504040204" charset="-120"/>
            </a:endParaRPr>
          </a:p>
        </p:txBody>
      </p:sp>
      <p:pic>
        <p:nvPicPr>
          <p:cNvPr id="2" name="Content Placeholder 1"/>
          <p:cNvPicPr>
            <a:picLocks noGrp="1" noChangeAspect="1"/>
          </p:cNvPicPr>
          <p:nvPr>
            <p:ph sz="half" idx="2"/>
          </p:nvPr>
        </p:nvPicPr>
        <p:blipFill>
          <a:blip r:embed="rId2"/>
          <a:stretch>
            <a:fillRect/>
          </a:stretch>
        </p:blipFill>
        <p:spPr>
          <a:xfrm>
            <a:off x="4869180" y="3833495"/>
            <a:ext cx="2771479" cy="1152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25</a:t>
            </a:fld>
            <a:endParaRPr lang="en-US" sz="1700"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chemeClr val="bg1"/>
                </a:solidFill>
                <a:latin typeface="Abadi" panose="020B0604020104020204" pitchFamily="34" charset="0"/>
                <a:ea typeface="Microsoft JhengHei" panose="020B0604030504040204" charset="-120"/>
              </a:rPr>
              <a:t>Total Payload Mass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43828" y="2233470"/>
            <a:ext cx="10687050" cy="1952625"/>
          </a:xfrm>
          <a:prstGeom prst="rect">
            <a:avLst/>
          </a:prstGeom>
        </p:spPr>
        <p:txBody>
          <a:bodyPr>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sym typeface="+mn-ea"/>
              </a:rPr>
              <a:t>The AVG()</a:t>
            </a:r>
            <a:r>
              <a:rPr lang="en-US" sz="1700" dirty="0">
                <a:solidFill>
                  <a:schemeClr val="accent3">
                    <a:lumMod val="25000"/>
                  </a:schemeClr>
                </a:solidFill>
                <a:latin typeface="Abadi" panose="020B0604020104020204" pitchFamily="34" charset="0"/>
                <a:ea typeface="Microsoft JhengHei" panose="020B0604030504040204" charset="-120"/>
                <a:sym typeface="+mn-ea"/>
              </a:rPr>
              <a:t> </a:t>
            </a:r>
            <a:r>
              <a:rPr lang="en-ZA" altLang="en-US" sz="1700" dirty="0">
                <a:solidFill>
                  <a:schemeClr val="accent3">
                    <a:lumMod val="25000"/>
                  </a:schemeClr>
                </a:solidFill>
                <a:latin typeface="Abadi" panose="020B0604020104020204" pitchFamily="34" charset="0"/>
                <a:ea typeface="Microsoft JhengHei" panose="020B0604030504040204" charset="-120"/>
                <a:sym typeface="+mn-ea"/>
              </a:rPr>
              <a:t>function was used to </a:t>
            </a:r>
            <a:r>
              <a:rPr lang="en-US" sz="1700" dirty="0">
                <a:solidFill>
                  <a:schemeClr val="accent3">
                    <a:lumMod val="25000"/>
                  </a:schemeClr>
                </a:solidFill>
                <a:latin typeface="Abadi" panose="020B0604020104020204" pitchFamily="34" charset="0"/>
                <a:ea typeface="Microsoft JhengHei" panose="020B0604030504040204" charset="-120"/>
                <a:sym typeface="+mn-ea"/>
              </a:rPr>
              <a:t>the </a:t>
            </a:r>
            <a:r>
              <a:rPr lang="en-ZA" altLang="en-US" sz="1700" dirty="0">
                <a:solidFill>
                  <a:schemeClr val="accent3">
                    <a:lumMod val="25000"/>
                  </a:schemeClr>
                </a:solidFill>
                <a:latin typeface="Abadi" panose="020B0604020104020204" pitchFamily="34" charset="0"/>
                <a:ea typeface="Microsoft JhengHei" panose="020B0604030504040204" charset="-120"/>
                <a:sym typeface="+mn-ea"/>
              </a:rPr>
              <a:t>calculate the </a:t>
            </a:r>
            <a:r>
              <a:rPr lang="en-ZA" sz="1700" dirty="0">
                <a:solidFill>
                  <a:schemeClr val="accent3">
                    <a:lumMod val="25000"/>
                  </a:schemeClr>
                </a:solidFill>
                <a:latin typeface="Abadi" panose="020B0604020104020204" pitchFamily="34" charset="0"/>
                <a:ea typeface="Microsoft JhengHei" panose="020B0604030504040204" charset="-120"/>
                <a:sym typeface="+mn-ea"/>
              </a:rPr>
              <a:t>average</a:t>
            </a:r>
            <a:r>
              <a:rPr lang="en-US" sz="1700" dirty="0">
                <a:solidFill>
                  <a:schemeClr val="accent3">
                    <a:lumMod val="25000"/>
                  </a:schemeClr>
                </a:solidFill>
                <a:latin typeface="Abadi" panose="020B0604020104020204" pitchFamily="34" charset="0"/>
                <a:ea typeface="Microsoft JhengHei" panose="020B0604030504040204" charset="-120"/>
                <a:sym typeface="+mn-ea"/>
              </a:rPr>
              <a:t> payload</a:t>
            </a:r>
            <a:r>
              <a:rPr lang="en-US" sz="1700" dirty="0">
                <a:solidFill>
                  <a:schemeClr val="accent3">
                    <a:lumMod val="25000"/>
                  </a:schemeClr>
                </a:solidFill>
                <a:latin typeface="Abadi" panose="020B0604020104020204" pitchFamily="34" charset="0"/>
                <a:ea typeface="Microsoft JhengHei" panose="020B0604030504040204" charset="-120"/>
              </a:rPr>
              <a:t> the average payload mass carried by booster version F9 v1.1</a:t>
            </a:r>
          </a:p>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WHERE clause was used to filter results so that the calculations were only performed on </a:t>
            </a:r>
            <a:r>
              <a:rPr lang="en-ZA" altLang="en-US" sz="1700" i="1" dirty="0" err="1">
                <a:solidFill>
                  <a:schemeClr val="accent3">
                    <a:lumMod val="25000"/>
                  </a:schemeClr>
                </a:solidFill>
                <a:latin typeface="Abadi" panose="020B0604020104020204" pitchFamily="34" charset="0"/>
                <a:ea typeface="Microsoft JhengHei" panose="020B0604030504040204" charset="-120"/>
              </a:rPr>
              <a:t>booster_versions</a:t>
            </a:r>
            <a:r>
              <a:rPr lang="en-ZA" altLang="en-US" sz="1700" dirty="0">
                <a:solidFill>
                  <a:schemeClr val="accent3">
                    <a:lumMod val="25000"/>
                  </a:schemeClr>
                </a:solidFill>
                <a:latin typeface="Abadi" panose="020B0604020104020204" pitchFamily="34" charset="0"/>
                <a:ea typeface="Microsoft JhengHei" panose="020B0604030504040204" charset="-120"/>
              </a:rPr>
              <a:t> only if they were named “F9 v1.1”</a:t>
            </a:r>
          </a:p>
        </p:txBody>
      </p:sp>
      <p:pic>
        <p:nvPicPr>
          <p:cNvPr id="2" name="Content Placeholder 1"/>
          <p:cNvPicPr>
            <a:picLocks noGrp="1" noChangeAspect="1"/>
          </p:cNvPicPr>
          <p:nvPr>
            <p:ph sz="half" idx="2"/>
          </p:nvPr>
        </p:nvPicPr>
        <p:blipFill>
          <a:blip r:embed="rId2"/>
          <a:stretch>
            <a:fillRect/>
          </a:stretch>
        </p:blipFill>
        <p:spPr>
          <a:xfrm>
            <a:off x="4560570" y="4754026"/>
            <a:ext cx="3070636" cy="972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26</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740703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Average Payload Mass by F9 v1.1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72490" y="2313591"/>
            <a:ext cx="10447020" cy="1722382"/>
          </a:xfrm>
          <a:prstGeom prst="rect">
            <a:avLst/>
          </a:prstGeom>
        </p:spPr>
        <p:txBody>
          <a:bodyPr lIns="91440" tIns="45720" rIns="91440" bIns="45720" anchor="t"/>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MIN(DATE) function was used to f</a:t>
            </a:r>
            <a:r>
              <a:rPr lang="en-US" sz="1700" dirty="0">
                <a:solidFill>
                  <a:schemeClr val="accent3">
                    <a:lumMod val="25000"/>
                  </a:schemeClr>
                </a:solidFill>
                <a:latin typeface="Abadi" panose="020B0604020104020204" pitchFamily="34" charset="0"/>
                <a:ea typeface="Microsoft JhengHei" panose="020B0604030504040204" charset="-120"/>
              </a:rPr>
              <a:t>ind the date of the first successful landing outcome on ground pad</a:t>
            </a:r>
          </a:p>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WHERE clause ensured that the results were filtered to match only when the </a:t>
            </a:r>
            <a:r>
              <a:rPr lang="en-ZA" altLang="en-US" sz="1700" i="1" dirty="0">
                <a:solidFill>
                  <a:schemeClr val="accent3">
                    <a:lumMod val="25000"/>
                  </a:schemeClr>
                </a:solidFill>
                <a:latin typeface="Abadi" panose="020B0604020104020204" pitchFamily="34" charset="0"/>
                <a:ea typeface="Microsoft JhengHei" panose="020B0604030504040204" charset="-120"/>
              </a:rPr>
              <a:t>'landing_</a:t>
            </a:r>
            <a:r>
              <a:rPr lang="en-ZA" altLang="en-US" sz="1700" dirty="0">
                <a:solidFill>
                  <a:schemeClr val="accent3">
                    <a:lumMod val="25000"/>
                  </a:schemeClr>
                </a:solidFill>
                <a:latin typeface="Abadi" panose="020B0604020104020204" pitchFamily="34" charset="0"/>
                <a:ea typeface="Microsoft JhengHei" panose="020B0604030504040204" charset="-120"/>
              </a:rPr>
              <a:t>outcome' column is  'Success (ground pad)'</a:t>
            </a:r>
          </a:p>
        </p:txBody>
      </p:sp>
      <p:pic>
        <p:nvPicPr>
          <p:cNvPr id="2" name="Content Placeholder 1"/>
          <p:cNvPicPr>
            <a:picLocks noGrp="1" noChangeAspect="1"/>
          </p:cNvPicPr>
          <p:nvPr>
            <p:ph sz="half" idx="2"/>
          </p:nvPr>
        </p:nvPicPr>
        <p:blipFill>
          <a:blip r:embed="rId2"/>
          <a:stretch>
            <a:fillRect/>
          </a:stretch>
        </p:blipFill>
        <p:spPr>
          <a:xfrm>
            <a:off x="4568190" y="4530725"/>
            <a:ext cx="3056000" cy="100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27</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8100720" cy="549049"/>
          </a:xfrm>
          <a:prstGeom prst="rect">
            <a:avLst/>
          </a:prstGeom>
          <a:no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First Successful Ground Landing Date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71855" y="2177415"/>
            <a:ext cx="10448290" cy="17259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BETWEEN clause was used to retrieve only those results of</a:t>
            </a:r>
            <a:r>
              <a:rPr lang="en-US" sz="1700" dirty="0">
                <a:solidFill>
                  <a:schemeClr val="accent3">
                    <a:lumMod val="25000"/>
                  </a:schemeClr>
                </a:solidFill>
                <a:latin typeface="Abadi" panose="020B0604020104020204" pitchFamily="34" charset="0"/>
                <a:ea typeface="Microsoft JhengHei" panose="020B0604030504040204" charset="-120"/>
              </a:rPr>
              <a:t> </a:t>
            </a:r>
            <a:r>
              <a:rPr lang="en-US" sz="1700" dirty="0">
                <a:solidFill>
                  <a:schemeClr val="accent3">
                    <a:lumMod val="25000"/>
                  </a:schemeClr>
                </a:solidFill>
                <a:latin typeface="Abadi" panose="020B0604020104020204" pitchFamily="34" charset="0"/>
                <a:ea typeface="Microsoft JhengHei" panose="020B0604030504040204" charset="-120"/>
                <a:sym typeface="+mn-ea"/>
              </a:rPr>
              <a:t> payload mass greater than 4000 but less than 6000</a:t>
            </a:r>
            <a:r>
              <a:rPr lang="en-ZA" altLang="en-US" sz="1700" dirty="0">
                <a:solidFill>
                  <a:schemeClr val="accent3">
                    <a:lumMod val="25000"/>
                  </a:schemeClr>
                </a:solidFill>
                <a:latin typeface="Abadi" panose="020B0604020104020204" pitchFamily="34" charset="0"/>
                <a:ea typeface="Microsoft JhengHei" panose="020B0604030504040204" charset="-120"/>
                <a:sym typeface="+mn-ea"/>
              </a:rPr>
              <a:t>.  The WHERE clause filtered the results to include only </a:t>
            </a:r>
            <a:r>
              <a:rPr lang="en-US" sz="1700" dirty="0">
                <a:solidFill>
                  <a:schemeClr val="accent3">
                    <a:lumMod val="25000"/>
                  </a:schemeClr>
                </a:solidFill>
                <a:latin typeface="Abadi" panose="020B0604020104020204" pitchFamily="34" charset="0"/>
                <a:ea typeface="Microsoft JhengHei" panose="020B0604030504040204" charset="-120"/>
              </a:rPr>
              <a:t>boosters which successfully landed on drone ship </a:t>
            </a:r>
          </a:p>
        </p:txBody>
      </p:sp>
      <p:pic>
        <p:nvPicPr>
          <p:cNvPr id="2" name="Content Placeholder 1"/>
          <p:cNvPicPr>
            <a:picLocks noGrp="1" noChangeAspect="1"/>
          </p:cNvPicPr>
          <p:nvPr>
            <p:ph sz="half" idx="2"/>
          </p:nvPr>
        </p:nvPicPr>
        <p:blipFill>
          <a:blip r:embed="rId2"/>
          <a:stretch>
            <a:fillRect/>
          </a:stretch>
        </p:blipFill>
        <p:spPr>
          <a:xfrm>
            <a:off x="5372100" y="3817620"/>
            <a:ext cx="1448129" cy="154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28</a:t>
            </a:fld>
            <a:endParaRPr lang="en-US" dirty="0">
              <a:solidFill>
                <a:schemeClr val="tx1"/>
              </a:solidFill>
              <a:latin typeface="Abadi" panose="020B0604020104020204" pitchFamily="34" charset="0"/>
              <a:ea typeface="Microsoft JhengHei" panose="020B0604030504040204" charset="-120"/>
            </a:endParaRPr>
          </a:p>
        </p:txBody>
      </p:sp>
      <p:sp>
        <p:nvSpPr>
          <p:cNvPr id="8" name="Title 1"/>
          <p:cNvSpPr txBox="1"/>
          <p:nvPr/>
        </p:nvSpPr>
        <p:spPr>
          <a:xfrm>
            <a:off x="559804" y="538650"/>
            <a:ext cx="9897989" cy="114300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Successful Drone Ship Landing with Payload between 4000 and 6000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72052" y="2234609"/>
            <a:ext cx="10447655" cy="2052955"/>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COUNT() function is used to count the number of occurrences of different mission outcomes with the help of the GROUPBY clause applied to the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mission outcome</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column. A list of the</a:t>
            </a:r>
            <a:r>
              <a:rPr lang="en-US" sz="1700" dirty="0">
                <a:solidFill>
                  <a:schemeClr val="tx1">
                    <a:lumMod val="85000"/>
                    <a:lumOff val="15000"/>
                  </a:schemeClr>
                </a:solidFill>
                <a:latin typeface="Abadi" panose="020B0604020104020204" pitchFamily="34" charset="0"/>
                <a:ea typeface="Microsoft JhengHei" panose="020B0604030504040204" charset="-120"/>
              </a:rPr>
              <a:t> total number of successful and failure mission outcomes</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returned.</a:t>
            </a: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There have been 99 successful mission outcomes out of 101 missions.</a:t>
            </a:r>
          </a:p>
        </p:txBody>
      </p:sp>
      <p:pic>
        <p:nvPicPr>
          <p:cNvPr id="2" name="Content Placeholder 1"/>
          <p:cNvPicPr>
            <a:picLocks noGrp="1" noChangeAspect="1"/>
          </p:cNvPicPr>
          <p:nvPr>
            <p:ph sz="half" idx="2"/>
          </p:nvPr>
        </p:nvPicPr>
        <p:blipFill>
          <a:blip r:embed="rId2"/>
          <a:stretch>
            <a:fillRect/>
          </a:stretch>
        </p:blipFill>
        <p:spPr>
          <a:xfrm>
            <a:off x="4373245" y="4186555"/>
            <a:ext cx="3445270" cy="1332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29</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507252" y="538650"/>
            <a:ext cx="9845288" cy="109045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Total Number of Successful and Failure Mission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tx1"/>
                </a:solidFill>
                <a:latin typeface="Abadi" panose="020B0604020104020204" pitchFamily="34" charset="0"/>
                <a:cs typeface="Arial" panose="020B0604020202020204" pitchFamily="34" charset="0"/>
              </a:rPr>
              <a:t>3</a:t>
            </a:fld>
            <a:endParaRPr lang="en-US" dirty="0">
              <a:solidFill>
                <a:schemeClr val="tx1"/>
              </a:solidFill>
              <a:latin typeface="Abadi" panose="020B0604020104020204" pitchFamily="34" charset="0"/>
              <a:cs typeface="Arial" panose="020B0604020202020204" pitchFamily="34" charset="0"/>
            </a:endParaRPr>
          </a:p>
        </p:txBody>
      </p:sp>
      <p:sp>
        <p:nvSpPr>
          <p:cNvPr id="10" name="Content Placeholder 2"/>
          <p:cNvSpPr txBox="1"/>
          <p:nvPr/>
        </p:nvSpPr>
        <p:spPr>
          <a:xfrm>
            <a:off x="863099" y="2122213"/>
            <a:ext cx="10327640" cy="432371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US" sz="1900" b="1" dirty="0">
                <a:solidFill>
                  <a:schemeClr val="tx1"/>
                </a:solidFill>
                <a:latin typeface="Abadi" panose="020B0604020104020204" pitchFamily="34" charset="0"/>
              </a:rPr>
              <a:t>Summary of methodologies </a:t>
            </a:r>
          </a:p>
          <a:p>
            <a:pPr>
              <a:lnSpc>
                <a:spcPct val="100000"/>
              </a:lnSpc>
              <a:spcBef>
                <a:spcPts val="1400"/>
              </a:spcBef>
            </a:pPr>
            <a:r>
              <a:rPr lang="en-US" sz="1500" dirty="0">
                <a:solidFill>
                  <a:schemeClr val="tx1"/>
                </a:solidFill>
                <a:latin typeface="Abadi" panose="020B0604020104020204" pitchFamily="34" charset="0"/>
              </a:rPr>
              <a:t>Data Collection through API </a:t>
            </a:r>
          </a:p>
          <a:p>
            <a:pPr>
              <a:lnSpc>
                <a:spcPct val="100000"/>
              </a:lnSpc>
              <a:spcBef>
                <a:spcPts val="1400"/>
              </a:spcBef>
            </a:pPr>
            <a:r>
              <a:rPr lang="en-US" sz="1500" dirty="0">
                <a:solidFill>
                  <a:schemeClr val="tx1"/>
                </a:solidFill>
                <a:latin typeface="Abadi" panose="020B0604020104020204" pitchFamily="34" charset="0"/>
              </a:rPr>
              <a:t>Data Collection with Web Scraping </a:t>
            </a:r>
          </a:p>
          <a:p>
            <a:pPr>
              <a:lnSpc>
                <a:spcPct val="100000"/>
              </a:lnSpc>
              <a:spcBef>
                <a:spcPts val="1400"/>
              </a:spcBef>
            </a:pPr>
            <a:r>
              <a:rPr lang="en-US" sz="1500" dirty="0">
                <a:solidFill>
                  <a:schemeClr val="tx1"/>
                </a:solidFill>
                <a:latin typeface="Abadi" panose="020B0604020104020204" pitchFamily="34" charset="0"/>
              </a:rPr>
              <a:t>Data Wrangling </a:t>
            </a:r>
          </a:p>
          <a:p>
            <a:pPr>
              <a:lnSpc>
                <a:spcPct val="100000"/>
              </a:lnSpc>
              <a:spcBef>
                <a:spcPts val="1400"/>
              </a:spcBef>
            </a:pPr>
            <a:r>
              <a:rPr lang="en-US" sz="1500" dirty="0">
                <a:solidFill>
                  <a:schemeClr val="tx1"/>
                </a:solidFill>
                <a:latin typeface="Abadi" panose="020B0604020104020204" pitchFamily="34" charset="0"/>
              </a:rPr>
              <a:t>Exploratory Data Analysis with SQL </a:t>
            </a:r>
          </a:p>
          <a:p>
            <a:pPr>
              <a:lnSpc>
                <a:spcPct val="100000"/>
              </a:lnSpc>
              <a:spcBef>
                <a:spcPts val="1400"/>
              </a:spcBef>
            </a:pPr>
            <a:r>
              <a:rPr lang="en-US" sz="1500" dirty="0">
                <a:solidFill>
                  <a:schemeClr val="tx1"/>
                </a:solidFill>
                <a:latin typeface="Abadi" panose="020B0604020104020204" pitchFamily="34" charset="0"/>
              </a:rPr>
              <a:t>Exploratory Data Analysis with Data Visualization</a:t>
            </a:r>
          </a:p>
          <a:p>
            <a:pPr>
              <a:lnSpc>
                <a:spcPct val="100000"/>
              </a:lnSpc>
              <a:spcBef>
                <a:spcPts val="1400"/>
              </a:spcBef>
            </a:pPr>
            <a:r>
              <a:rPr lang="en-US" sz="1500" dirty="0">
                <a:solidFill>
                  <a:schemeClr val="tx1"/>
                </a:solidFill>
                <a:latin typeface="Abadi" panose="020B0604020104020204" pitchFamily="34" charset="0"/>
              </a:rPr>
              <a:t>Interactive Visual Analytics with Folium</a:t>
            </a:r>
          </a:p>
          <a:p>
            <a:pPr>
              <a:lnSpc>
                <a:spcPct val="100000"/>
              </a:lnSpc>
              <a:spcBef>
                <a:spcPts val="1400"/>
              </a:spcBef>
            </a:pPr>
            <a:r>
              <a:rPr lang="en-US" sz="1500" dirty="0">
                <a:solidFill>
                  <a:schemeClr val="tx1"/>
                </a:solidFill>
                <a:latin typeface="Abadi" panose="020B0604020104020204" pitchFamily="34" charset="0"/>
              </a:rPr>
              <a:t>Machine Learning Prediction </a:t>
            </a:r>
          </a:p>
          <a:p>
            <a:pPr marL="0" indent="0">
              <a:lnSpc>
                <a:spcPct val="100000"/>
              </a:lnSpc>
              <a:spcBef>
                <a:spcPts val="1400"/>
              </a:spcBef>
              <a:buNone/>
            </a:pPr>
            <a:r>
              <a:rPr lang="en-US" sz="1900" b="1" dirty="0">
                <a:solidFill>
                  <a:schemeClr val="tx1"/>
                </a:solidFill>
                <a:latin typeface="Abadi" panose="020B0604020104020204" pitchFamily="34" charset="0"/>
              </a:rPr>
              <a:t>Summary of all results</a:t>
            </a:r>
          </a:p>
          <a:p>
            <a:pPr>
              <a:lnSpc>
                <a:spcPct val="100000"/>
              </a:lnSpc>
              <a:spcBef>
                <a:spcPts val="1400"/>
              </a:spcBef>
            </a:pPr>
            <a:r>
              <a:rPr lang="en-US" sz="1500" dirty="0">
                <a:solidFill>
                  <a:schemeClr val="tx1"/>
                </a:solidFill>
                <a:latin typeface="Abadi" panose="020B0604020104020204" pitchFamily="34" charset="0"/>
              </a:rPr>
              <a:t>Exploratory Data Analysis result </a:t>
            </a:r>
          </a:p>
          <a:p>
            <a:pPr>
              <a:lnSpc>
                <a:spcPct val="100000"/>
              </a:lnSpc>
              <a:spcBef>
                <a:spcPts val="1400"/>
              </a:spcBef>
            </a:pPr>
            <a:r>
              <a:rPr lang="en-US" sz="1500" dirty="0">
                <a:solidFill>
                  <a:schemeClr val="tx1"/>
                </a:solidFill>
                <a:latin typeface="Abadi" panose="020B0604020104020204" pitchFamily="34" charset="0"/>
              </a:rPr>
              <a:t>Interactive analytics in screenshots </a:t>
            </a:r>
          </a:p>
          <a:p>
            <a:pPr>
              <a:lnSpc>
                <a:spcPct val="100000"/>
              </a:lnSpc>
              <a:spcBef>
                <a:spcPts val="1400"/>
              </a:spcBef>
            </a:pPr>
            <a:r>
              <a:rPr lang="en-US" sz="1500" dirty="0">
                <a:solidFill>
                  <a:schemeClr val="tx1"/>
                </a:solidFill>
                <a:latin typeface="Abadi" panose="020B0604020104020204" pitchFamily="34" charset="0"/>
              </a:rPr>
              <a:t>Predictive Analytics result</a:t>
            </a:r>
            <a:endParaRPr lang="en-US" sz="1900" dirty="0">
              <a:solidFill>
                <a:schemeClr val="tx1"/>
              </a:solidFill>
              <a:latin typeface="Abadi" panose="020B0604020104020204" pitchFamily="34" charset="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cs typeface="Arial" panose="020B0604020202020204" pitchFamily="34" charset="0"/>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7565" y="2143776"/>
            <a:ext cx="10448290" cy="949960"/>
          </a:xfrm>
          <a:prstGeom prst="rect">
            <a:avLst/>
          </a:prstGeom>
        </p:spPr>
        <p:txBody>
          <a:bodyPr>
            <a:normAutofit/>
          </a:bodyPr>
          <a:lstStyle/>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MAX() function was used in a subquery to retrieve a l</a:t>
            </a:r>
            <a:r>
              <a:rPr lang="en-US" sz="1700" dirty="0">
                <a:solidFill>
                  <a:schemeClr val="tx1">
                    <a:lumMod val="85000"/>
                    <a:lumOff val="15000"/>
                  </a:schemeClr>
                </a:solidFill>
                <a:latin typeface="Abadi" panose="020B0604020104020204" pitchFamily="34" charset="0"/>
                <a:ea typeface="Microsoft JhengHei" panose="020B0604030504040204" charset="-120"/>
              </a:rPr>
              <a:t>ist of booster</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a:t>
            </a:r>
            <a:r>
              <a:rPr lang="en-US" sz="1700" dirty="0">
                <a:solidFill>
                  <a:schemeClr val="tx1">
                    <a:lumMod val="85000"/>
                    <a:lumOff val="15000"/>
                  </a:schemeClr>
                </a:solidFill>
                <a:latin typeface="Abadi" panose="020B0604020104020204" pitchFamily="34" charset="0"/>
                <a:ea typeface="Microsoft JhengHei" panose="020B0604030504040204" charset="-120"/>
              </a:rPr>
              <a:t> which have carried the maximum payload mass</a:t>
            </a:r>
          </a:p>
        </p:txBody>
      </p:sp>
      <p:pic>
        <p:nvPicPr>
          <p:cNvPr id="2" name="Content Placeholder 1"/>
          <p:cNvPicPr>
            <a:picLocks noGrp="1" noChangeAspect="1"/>
          </p:cNvPicPr>
          <p:nvPr>
            <p:ph sz="half" idx="2"/>
          </p:nvPr>
        </p:nvPicPr>
        <p:blipFill>
          <a:blip r:embed="rId2"/>
          <a:stretch>
            <a:fillRect/>
          </a:stretch>
        </p:blipFill>
        <p:spPr>
          <a:xfrm>
            <a:off x="4839811" y="3139856"/>
            <a:ext cx="2376000" cy="3624191"/>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30</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Boosters Carried Maximum Payload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906914" y="2256549"/>
            <a:ext cx="10283825" cy="127635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SELECT statement was used to retrieve multiple</a:t>
            </a: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columns from the table. The YEAR(DATE) function was used to retrieve only those rows with a 2015 launch date. </a:t>
            </a:r>
          </a:p>
        </p:txBody>
      </p:sp>
      <p:pic>
        <p:nvPicPr>
          <p:cNvPr id="2" name="Content Placeholder 1"/>
          <p:cNvPicPr>
            <a:picLocks noGrp="1" noChangeAspect="1"/>
          </p:cNvPicPr>
          <p:nvPr>
            <p:ph sz="half" idx="2"/>
          </p:nvPr>
        </p:nvPicPr>
        <p:blipFill>
          <a:blip r:embed="rId2"/>
          <a:stretch>
            <a:fillRect/>
          </a:stretch>
        </p:blipFill>
        <p:spPr>
          <a:xfrm>
            <a:off x="4313555" y="3869690"/>
            <a:ext cx="3564878" cy="100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31</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2015 Launch Records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838200" y="2130184"/>
            <a:ext cx="10215880" cy="1640205"/>
          </a:xfrm>
          <a:prstGeom prst="rect">
            <a:avLst/>
          </a:prstGeom>
        </p:spPr>
        <p:txBody>
          <a:bodyPr lIns="91440" tIns="45720" rIns="91440" bIns="45720" anchor="t"/>
          <a:lstStyle/>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COUNT</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a:t>
            </a: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function was used to count the different </a:t>
            </a:r>
            <a:r>
              <a:rPr lang="en-ZA" altLang="en-US" sz="1700" i="1" dirty="0">
                <a:solidFill>
                  <a:schemeClr val="tx1">
                    <a:lumMod val="85000"/>
                    <a:lumOff val="15000"/>
                  </a:schemeClr>
                </a:solidFill>
                <a:latin typeface="Abadi" panose="020B0604020104020204" pitchFamily="34" charset="0"/>
                <a:ea typeface="Microsoft JhengHei" panose="020B0604030504040204" charset="-120"/>
              </a:rPr>
              <a:t>landing outcomes.'</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pic>
        <p:nvPicPr>
          <p:cNvPr id="2" name="Content Placeholder 1"/>
          <p:cNvPicPr>
            <a:picLocks noGrp="1" noChangeAspect="1"/>
          </p:cNvPicPr>
          <p:nvPr>
            <p:ph sz="half" idx="2"/>
          </p:nvPr>
        </p:nvPicPr>
        <p:blipFill>
          <a:blip r:embed="rId2"/>
          <a:stretch>
            <a:fillRect/>
          </a:stretch>
        </p:blipFill>
        <p:spPr>
          <a:xfrm>
            <a:off x="4768215" y="3908731"/>
            <a:ext cx="2520000" cy="2520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32</a:t>
            </a:fld>
            <a:endParaRPr lang="en-US" dirty="0">
              <a:solidFill>
                <a:schemeClr val="tx1"/>
              </a:solidFill>
              <a:latin typeface="Abadi" panose="020B0604020104020204" pitchFamily="34" charset="0"/>
              <a:ea typeface="Microsoft JhengHei" panose="020B0604030504040204" charset="-120"/>
            </a:endParaRPr>
          </a:p>
        </p:txBody>
      </p:sp>
      <p:sp>
        <p:nvSpPr>
          <p:cNvPr id="3" name="Title 1"/>
          <p:cNvSpPr txBox="1"/>
          <p:nvPr/>
        </p:nvSpPr>
        <p:spPr>
          <a:xfrm>
            <a:off x="412660" y="551783"/>
            <a:ext cx="8237354" cy="13190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Rank Landing Outcomes Between </a:t>
            </a:r>
          </a:p>
          <a:p>
            <a:r>
              <a:rPr lang="en-US" dirty="0">
                <a:solidFill>
                  <a:schemeClr val="bg1"/>
                </a:solidFill>
                <a:latin typeface="Abadi" panose="020B0604020104020204" pitchFamily="34" charset="0"/>
                <a:ea typeface="Microsoft JhengHei" panose="020B0604030504040204" charset="-120"/>
              </a:rPr>
              <a:t>2010-06-04 and 2017-03-20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29197" y="942684"/>
            <a:ext cx="4951190" cy="923330"/>
          </a:xfrm>
          <a:prstGeom prst="rect">
            <a:avLst/>
          </a:prstGeom>
          <a:solidFill>
            <a:srgbClr val="0948CB"/>
          </a:solidFill>
        </p:spPr>
        <p:txBody>
          <a:bodyPr wrap="square" rtlCol="0">
            <a:spAutoFit/>
          </a:bodyPr>
          <a:lstStyle/>
          <a:p>
            <a:r>
              <a:rPr lang="en-US" sz="5400" dirty="0">
                <a:solidFill>
                  <a:schemeClr val="bg1"/>
                </a:solidFill>
                <a:latin typeface="Abadi" panose="020B0604020104020204" pitchFamily="34" charset="0"/>
              </a:rPr>
              <a:t>Section 3</a:t>
            </a:r>
          </a:p>
        </p:txBody>
      </p:sp>
      <p:pic>
        <p:nvPicPr>
          <p:cNvPr id="3" name="Picture 2">
            <a:extLst>
              <a:ext uri="{FF2B5EF4-FFF2-40B4-BE49-F238E27FC236}">
                <a16:creationId xmlns:a16="http://schemas.microsoft.com/office/drawing/2014/main" id="{AB5689F9-D481-F33B-534B-34DC3A87E571}"/>
              </a:ext>
            </a:extLst>
          </p:cNvPr>
          <p:cNvPicPr>
            <a:picLocks noChangeAspect="1"/>
          </p:cNvPicPr>
          <p:nvPr/>
        </p:nvPicPr>
        <p:blipFill>
          <a:blip r:embed="rId2"/>
          <a:stretch>
            <a:fillRect/>
          </a:stretch>
        </p:blipFill>
        <p:spPr>
          <a:xfrm>
            <a:off x="0" y="1339"/>
            <a:ext cx="12192000" cy="6855322"/>
          </a:xfrm>
          <a:prstGeom prst="rect">
            <a:avLst/>
          </a:prstGeom>
        </p:spPr>
      </p:pic>
      <p:sp>
        <p:nvSpPr>
          <p:cNvPr id="4" name="Title 3">
            <a:extLst>
              <a:ext uri="{FF2B5EF4-FFF2-40B4-BE49-F238E27FC236}">
                <a16:creationId xmlns:a16="http://schemas.microsoft.com/office/drawing/2014/main" id="{5FBF6499-9B98-648E-9A45-F96C6B898A6D}"/>
              </a:ext>
            </a:extLst>
          </p:cNvPr>
          <p:cNvSpPr>
            <a:spLocks noGrp="1"/>
          </p:cNvSpPr>
          <p:nvPr>
            <p:ph type="title"/>
          </p:nvPr>
        </p:nvSpPr>
        <p:spPr>
          <a:xfrm>
            <a:off x="818623" y="2245420"/>
            <a:ext cx="2113763" cy="706964"/>
          </a:xfrm>
          <a:solidFill>
            <a:srgbClr val="0948CB"/>
          </a:solidFill>
        </p:spPr>
        <p:txBody>
          <a:bodyPr/>
          <a:lstStyle/>
          <a:p>
            <a:r>
              <a:rPr lang="en-GB" dirty="0">
                <a:latin typeface="Abadi" panose="020B0604020104020204" pitchFamily="34" charset="0"/>
              </a:rPr>
              <a:t>Section 3</a:t>
            </a:r>
            <a:endParaRPr lang="en-ZW" dirty="0">
              <a:latin typeface="Abadi" panose="020B0604020104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339330" y="1821925"/>
            <a:ext cx="4467860" cy="3286103"/>
          </a:xfrm>
          <a:prstGeom prst="rect">
            <a:avLst/>
          </a:prstGeom>
        </p:spPr>
        <p:txBody>
          <a:bodyPr lIns="91440" tIns="45720" rIns="91440" bIns="45720" anchor="t">
            <a:normAutofit/>
          </a:bodyPr>
          <a:lstStyle/>
          <a:p>
            <a:pPr marL="0" indent="0">
              <a:lnSpc>
                <a:spcPct val="100000"/>
              </a:lnSpc>
              <a:spcBef>
                <a:spcPts val="1400"/>
              </a:spcBef>
              <a:buNone/>
            </a:pPr>
            <a:endParaRPr lang="en-US" sz="1700" dirty="0">
              <a:solidFill>
                <a:schemeClr val="accent3">
                  <a:lumMod val="25000"/>
                </a:schemeClr>
              </a:solidFill>
              <a:latin typeface="Abadi" panose="020B0604020104020204" pitchFamily="34" charset="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yellow markers are indicators of where the locations of all the SpaceX launch sites are situated in the US. </a:t>
            </a: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launch sites have been strategically placed near the coast</a:t>
            </a:r>
          </a:p>
        </p:txBody>
      </p:sp>
      <p:pic>
        <p:nvPicPr>
          <p:cNvPr id="4" name="Content Placeholder 3"/>
          <p:cNvPicPr>
            <a:picLocks noGrp="1" noChangeAspect="1"/>
          </p:cNvPicPr>
          <p:nvPr>
            <p:ph sz="half" idx="2"/>
          </p:nvPr>
        </p:nvPicPr>
        <p:blipFill>
          <a:blip r:embed="rId2"/>
          <a:srcRect l="787" t="7402"/>
          <a:stretch>
            <a:fillRect/>
          </a:stretch>
        </p:blipFill>
        <p:spPr>
          <a:xfrm>
            <a:off x="565741" y="2300955"/>
            <a:ext cx="6480175" cy="3757295"/>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34</a:t>
            </a:fld>
            <a:endParaRPr lang="en-US" sz="1700" dirty="0">
              <a:solidFill>
                <a:schemeClr val="tx1"/>
              </a:solidFill>
              <a:latin typeface="Abadi" panose="020B0604020104020204" pitchFamily="34" charset="0"/>
              <a:ea typeface="Microsoft JhengHei" panose="020B0604030504040204" charset="-120"/>
            </a:endParaRPr>
          </a:p>
        </p:txBody>
      </p:sp>
      <p:sp>
        <p:nvSpPr>
          <p:cNvPr id="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chemeClr val="bg1"/>
                </a:solidFill>
                <a:latin typeface="Abadi" panose="020B0604020104020204" pitchFamily="34" charset="0"/>
                <a:ea typeface="Microsoft JhengHei" panose="020B0604030504040204" charset="-120"/>
              </a:rPr>
              <a:t>SpaceX Launch Sites Locations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640955" y="2305073"/>
            <a:ext cx="3780790" cy="2802956"/>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When we zoom in on a launch site, we can </a:t>
            </a:r>
            <a:r>
              <a:rPr lang="en-US" sz="1700" dirty="0">
                <a:solidFill>
                  <a:schemeClr val="tx1">
                    <a:lumMod val="85000"/>
                    <a:lumOff val="15000"/>
                  </a:schemeClr>
                </a:solidFill>
                <a:latin typeface="Abadi" panose="020B0604020104020204" pitchFamily="34" charset="0"/>
                <a:ea typeface="Microsoft JhengHei" panose="020B0604030504040204" charset="-120"/>
              </a:rPr>
              <a:t>click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on the launch site which will display</a:t>
            </a:r>
            <a:r>
              <a:rPr lang="en-US" sz="1700" dirty="0">
                <a:solidFill>
                  <a:schemeClr val="tx1">
                    <a:lumMod val="85000"/>
                    <a:lumOff val="15000"/>
                  </a:schemeClr>
                </a:solidFill>
                <a:latin typeface="Abadi" panose="020B0604020104020204" pitchFamily="34" charset="0"/>
                <a:ea typeface="Microsoft JhengHei" panose="020B0604030504040204" charset="-120"/>
              </a:rPr>
              <a:t> marker clusters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of </a:t>
            </a:r>
            <a:r>
              <a:rPr lang="en-US" sz="1700" dirty="0">
                <a:solidFill>
                  <a:schemeClr val="tx1">
                    <a:lumMod val="85000"/>
                    <a:lumOff val="15000"/>
                  </a:schemeClr>
                </a:solidFill>
                <a:latin typeface="Abadi" panose="020B0604020104020204" pitchFamily="34" charset="0"/>
                <a:ea typeface="Microsoft JhengHei" panose="020B0604030504040204" charset="-120"/>
              </a:rPr>
              <a:t>successful landing</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a:t>
            </a: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US" sz="1700" dirty="0">
                <a:solidFill>
                  <a:srgbClr val="00B050"/>
                </a:solidFill>
                <a:latin typeface="Abadi" panose="020B0604020104020204" pitchFamily="34" charset="0"/>
                <a:ea typeface="Microsoft JhengHei" panose="020B0604030504040204" charset="-120"/>
              </a:rPr>
              <a:t>green markers</a:t>
            </a:r>
            <a:r>
              <a:rPr lang="en-US" sz="1700" dirty="0">
                <a:solidFill>
                  <a:schemeClr val="tx1">
                    <a:lumMod val="85000"/>
                    <a:lumOff val="15000"/>
                  </a:schemeClr>
                </a:solidFill>
                <a:latin typeface="Abadi" panose="020B0604020104020204" pitchFamily="34" charset="0"/>
                <a:ea typeface="Microsoft JhengHei" panose="020B0604030504040204" charset="-120"/>
              </a:rPr>
              <a:t>) or failed landing (</a:t>
            </a:r>
            <a:r>
              <a:rPr lang="en-US" sz="1700" dirty="0">
                <a:solidFill>
                  <a:srgbClr val="FF0000"/>
                </a:solidFill>
                <a:latin typeface="Abadi" panose="020B0604020104020204" pitchFamily="34" charset="0"/>
                <a:ea typeface="Microsoft JhengHei" panose="020B0604030504040204" charset="-120"/>
              </a:rPr>
              <a:t>red markers</a:t>
            </a:r>
            <a:r>
              <a:rPr lang="en-US" sz="1700" dirty="0">
                <a:solidFill>
                  <a:schemeClr val="tx1">
                    <a:lumMod val="85000"/>
                    <a:lumOff val="15000"/>
                  </a:schemeClr>
                </a:solidFill>
                <a:latin typeface="Abadi" panose="020B0604020104020204" pitchFamily="34" charset="0"/>
                <a:ea typeface="Microsoft JhengHei" panose="020B0604030504040204" charset="-120"/>
              </a:rPr>
              <a:t>)</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a:t>
            </a:r>
            <a:endParaRPr lang="en-US" sz="1700" dirty="0">
              <a:solidFill>
                <a:schemeClr val="accent3">
                  <a:lumMod val="25000"/>
                </a:schemeClr>
              </a:solidFill>
              <a:latin typeface="Abadi" panose="020B0604020104020204" pitchFamily="34" charset="0"/>
              <a:ea typeface="Microsoft JhengHei" panose="020B0604030504040204" charset="-120"/>
            </a:endParaRPr>
          </a:p>
          <a:p>
            <a:pPr>
              <a:spcBef>
                <a:spcPts val="1400"/>
              </a:spcBef>
            </a:pPr>
            <a:endParaRPr lang="en-US" sz="1700" dirty="0">
              <a:solidFill>
                <a:schemeClr val="accent3">
                  <a:lumMod val="25000"/>
                </a:schemeClr>
              </a:solidFill>
              <a:latin typeface="Abadi" panose="020B0604020104020204" pitchFamily="34" charset="0"/>
              <a:ea typeface="Microsoft JhengHei" panose="020B0604030504040204" charset="-120"/>
            </a:endParaRPr>
          </a:p>
        </p:txBody>
      </p:sp>
      <p:pic>
        <p:nvPicPr>
          <p:cNvPr id="2" name="Content Placeholder 1"/>
          <p:cNvPicPr>
            <a:picLocks noGrp="1" noChangeAspect="1"/>
          </p:cNvPicPr>
          <p:nvPr>
            <p:ph sz="half" idx="2"/>
          </p:nvPr>
        </p:nvPicPr>
        <p:blipFill>
          <a:blip r:embed="rId2"/>
          <a:stretch>
            <a:fillRect/>
          </a:stretch>
        </p:blipFill>
        <p:spPr>
          <a:xfrm>
            <a:off x="770255" y="1485265"/>
            <a:ext cx="6202680" cy="4078605"/>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35</a:t>
            </a:fld>
            <a:endParaRPr lang="en-US" dirty="0">
              <a:solidFill>
                <a:schemeClr val="tx1"/>
              </a:solidFill>
              <a:latin typeface="Abadi" panose="020B0604020104020204" pitchFamily="34" charset="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chemeClr val="bg1"/>
                </a:solidFill>
                <a:latin typeface="Abadi" panose="020B0604020104020204" pitchFamily="34" charset="0"/>
                <a:ea typeface="Microsoft JhengHei" panose="020B0604030504040204" charset="-120"/>
              </a:rPr>
              <a:t>Success or Failure?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296785" y="2185403"/>
            <a:ext cx="4161155" cy="2922626"/>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a:t>
            </a:r>
            <a:r>
              <a:rPr lang="en-US" sz="1700" dirty="0">
                <a:solidFill>
                  <a:schemeClr val="accent3">
                    <a:lumMod val="25000"/>
                  </a:schemeClr>
                </a:solidFill>
                <a:latin typeface="Abadi" panose="020B0604020104020204" pitchFamily="34" charset="0"/>
                <a:ea typeface="Microsoft JhengHei" panose="020B0604030504040204" charset="-120"/>
              </a:rPr>
              <a:t> generated map show</a:t>
            </a:r>
            <a:r>
              <a:rPr lang="en-ZA" altLang="en-US" sz="1700" dirty="0">
                <a:solidFill>
                  <a:schemeClr val="accent3">
                    <a:lumMod val="25000"/>
                  </a:schemeClr>
                </a:solidFill>
                <a:latin typeface="Abadi" panose="020B0604020104020204" pitchFamily="34" charset="0"/>
                <a:ea typeface="Microsoft JhengHei" panose="020B0604030504040204" charset="-120"/>
              </a:rPr>
              <a:t>s</a:t>
            </a:r>
            <a:r>
              <a:rPr lang="en-US" sz="1700" dirty="0">
                <a:solidFill>
                  <a:schemeClr val="accent3">
                    <a:lumMod val="25000"/>
                  </a:schemeClr>
                </a:solidFill>
                <a:latin typeface="Abadi" panose="020B0604020104020204" pitchFamily="34" charset="0"/>
                <a:ea typeface="Microsoft JhengHei" panose="020B0604030504040204" charset="-120"/>
              </a:rPr>
              <a:t> th</a:t>
            </a:r>
            <a:r>
              <a:rPr lang="en-ZA" altLang="en-US" sz="1700" dirty="0">
                <a:solidFill>
                  <a:schemeClr val="accent3">
                    <a:lumMod val="25000"/>
                  </a:schemeClr>
                </a:solidFill>
                <a:latin typeface="Abadi" panose="020B0604020104020204" pitchFamily="34" charset="0"/>
                <a:ea typeface="Microsoft JhengHei" panose="020B0604030504040204" charset="-120"/>
              </a:rPr>
              <a:t>at the</a:t>
            </a:r>
            <a:r>
              <a:rPr lang="en-US" sz="1700" dirty="0">
                <a:solidFill>
                  <a:schemeClr val="accent3">
                    <a:lumMod val="25000"/>
                  </a:schemeClr>
                </a:solidFill>
                <a:latin typeface="Abadi" panose="020B0604020104020204" pitchFamily="34" charset="0"/>
                <a:ea typeface="Microsoft JhengHei" panose="020B0604030504040204" charset="-120"/>
              </a:rPr>
              <a:t>  selected launch site </a:t>
            </a:r>
            <a:r>
              <a:rPr lang="en-ZA" altLang="en-US" sz="1700" dirty="0">
                <a:solidFill>
                  <a:schemeClr val="accent3">
                    <a:lumMod val="25000"/>
                  </a:schemeClr>
                </a:solidFill>
                <a:latin typeface="Abadi" panose="020B0604020104020204" pitchFamily="34" charset="0"/>
                <a:ea typeface="Microsoft JhengHei" panose="020B0604030504040204" charset="-120"/>
              </a:rPr>
              <a:t>is close to a highway for transportation of personnel and equipment. The launch site is also close to the coastlines for launch failure testing. </a:t>
            </a:r>
            <a:endParaRPr lang="en-US" sz="1700" dirty="0">
              <a:solidFill>
                <a:schemeClr val="accent3">
                  <a:lumMod val="25000"/>
                </a:schemeClr>
              </a:solidFill>
              <a:latin typeface="Abadi" panose="020B0604020104020204" pitchFamily="34" charset="0"/>
              <a:ea typeface="Microsoft JhengHei" panose="020B0604030504040204" charset="-120"/>
            </a:endParaRPr>
          </a:p>
          <a:p>
            <a:pPr marL="0" indent="0">
              <a:lnSpc>
                <a:spcPct val="100000"/>
              </a:lnSpc>
              <a:spcBef>
                <a:spcPts val="1400"/>
              </a:spcBef>
              <a:buNone/>
            </a:pPr>
            <a:endParaRPr lang="en-US" sz="1700" dirty="0">
              <a:solidFill>
                <a:schemeClr val="accent3">
                  <a:lumMod val="25000"/>
                </a:schemeClr>
              </a:solidFill>
              <a:latin typeface="Abadi" panose="020B0604020104020204" pitchFamily="34" charset="0"/>
              <a:ea typeface="Microsoft JhengHei" panose="020B0604030504040204" charset="-120"/>
            </a:endParaRPr>
          </a:p>
        </p:txBody>
      </p:sp>
      <p:pic>
        <p:nvPicPr>
          <p:cNvPr id="2" name="Content Placeholder 1"/>
          <p:cNvPicPr>
            <a:picLocks noGrp="1" noChangeAspect="1"/>
          </p:cNvPicPr>
          <p:nvPr>
            <p:ph sz="half" idx="2"/>
          </p:nvPr>
        </p:nvPicPr>
        <p:blipFill>
          <a:blip r:embed="rId2"/>
          <a:stretch>
            <a:fillRect/>
          </a:stretch>
        </p:blipFill>
        <p:spPr>
          <a:xfrm>
            <a:off x="734060" y="1894140"/>
            <a:ext cx="6214745" cy="4122420"/>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36</a:t>
            </a:fld>
            <a:endParaRPr lang="en-US" sz="1700" dirty="0">
              <a:solidFill>
                <a:schemeClr val="tx1"/>
              </a:solidFill>
              <a:latin typeface="Abadi" panose="020B0604020104020204" pitchFamily="34" charset="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chemeClr val="bg1"/>
                </a:solidFill>
                <a:latin typeface="Abadi" panose="020B0604020104020204" pitchFamily="34" charset="0"/>
                <a:ea typeface="Microsoft JhengHei" panose="020B0604030504040204" charset="-120"/>
              </a:rPr>
              <a:t>Launch Site Distance to Landmarks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7280" y="1194932"/>
            <a:ext cx="3132899" cy="769441"/>
          </a:xfrm>
          <a:prstGeom prst="rect">
            <a:avLst/>
          </a:prstGeom>
          <a:solidFill>
            <a:srgbClr val="0948CB"/>
          </a:solidFill>
        </p:spPr>
        <p:txBody>
          <a:bodyPr wrap="square" rtlCol="0">
            <a:spAutoFit/>
          </a:bodyPr>
          <a:lstStyle/>
          <a:p>
            <a:r>
              <a:rPr lang="en-US" sz="4400" dirty="0">
                <a:solidFill>
                  <a:schemeClr val="bg1"/>
                </a:solidFill>
                <a:latin typeface="Abadi" panose="020B0604020104020204" pitchFamily="34" charset="0"/>
              </a:rPr>
              <a:t>Section 4</a:t>
            </a:r>
          </a:p>
        </p:txBody>
      </p:sp>
      <p:pic>
        <p:nvPicPr>
          <p:cNvPr id="4" name="Picture 3">
            <a:extLst>
              <a:ext uri="{FF2B5EF4-FFF2-40B4-BE49-F238E27FC236}">
                <a16:creationId xmlns:a16="http://schemas.microsoft.com/office/drawing/2014/main" id="{3887F1BB-AEE0-9EE7-9D71-665E9CD68F56}"/>
              </a:ext>
            </a:extLst>
          </p:cNvPr>
          <p:cNvPicPr>
            <a:picLocks noChangeAspect="1"/>
          </p:cNvPicPr>
          <p:nvPr/>
        </p:nvPicPr>
        <p:blipFill>
          <a:blip r:embed="rId2"/>
          <a:stretch>
            <a:fillRect/>
          </a:stretch>
        </p:blipFill>
        <p:spPr>
          <a:xfrm>
            <a:off x="0" y="1339"/>
            <a:ext cx="12192000" cy="6855322"/>
          </a:xfrm>
          <a:prstGeom prst="rect">
            <a:avLst/>
          </a:prstGeom>
        </p:spPr>
      </p:pic>
      <p:sp>
        <p:nvSpPr>
          <p:cNvPr id="5" name="Title 4">
            <a:extLst>
              <a:ext uri="{FF2B5EF4-FFF2-40B4-BE49-F238E27FC236}">
                <a16:creationId xmlns:a16="http://schemas.microsoft.com/office/drawing/2014/main" id="{F08C3531-E30F-70A3-27D0-D902980C65B3}"/>
              </a:ext>
            </a:extLst>
          </p:cNvPr>
          <p:cNvSpPr>
            <a:spLocks noGrp="1"/>
          </p:cNvSpPr>
          <p:nvPr>
            <p:ph type="title"/>
          </p:nvPr>
        </p:nvSpPr>
        <p:spPr>
          <a:xfrm>
            <a:off x="787093" y="2255930"/>
            <a:ext cx="1956107" cy="706964"/>
          </a:xfrm>
          <a:solidFill>
            <a:srgbClr val="0948CB"/>
          </a:solidFill>
        </p:spPr>
        <p:txBody>
          <a:bodyPr/>
          <a:lstStyle/>
          <a:p>
            <a:r>
              <a:rPr lang="en-GB" sz="3200" dirty="0">
                <a:latin typeface="Abadi" panose="020B0604020104020204" pitchFamily="34" charset="0"/>
              </a:rPr>
              <a:t>Section 4</a:t>
            </a:r>
            <a:endParaRPr lang="en-ZW" sz="3200" dirty="0">
              <a:latin typeface="Abadi" panose="020B0604020104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1064260" y="2264218"/>
            <a:ext cx="10393680" cy="100203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accent3">
                    <a:lumMod val="25000"/>
                  </a:schemeClr>
                </a:solidFill>
                <a:latin typeface="Abadi" panose="020B0604020104020204" pitchFamily="34" charset="0"/>
                <a:ea typeface="Microsoft JhengHei" panose="020B0604030504040204" charset="-120"/>
              </a:rPr>
              <a:t>The KSC LC-39A Launch site had the most successful launches with 10 in total.</a:t>
            </a:r>
            <a:endParaRPr lang="en-US" sz="1700" dirty="0">
              <a:solidFill>
                <a:schemeClr val="accent3">
                  <a:lumMod val="25000"/>
                </a:schemeClr>
              </a:solidFill>
              <a:latin typeface="Abadi" panose="020B0604020104020204" pitchFamily="34" charset="0"/>
              <a:ea typeface="Microsoft JhengHei" panose="020B0604030504040204" charset="-120"/>
            </a:endParaRPr>
          </a:p>
          <a:p>
            <a:pPr>
              <a:lnSpc>
                <a:spcPct val="100000"/>
              </a:lnSpc>
              <a:spcBef>
                <a:spcPts val="1400"/>
              </a:spcBef>
            </a:pPr>
            <a:endParaRPr lang="en-US" sz="1700" dirty="0">
              <a:solidFill>
                <a:schemeClr val="accent3">
                  <a:lumMod val="25000"/>
                </a:schemeClr>
              </a:solidFill>
              <a:latin typeface="Abadi" panose="020B0604020104020204" pitchFamily="34" charset="0"/>
              <a:ea typeface="Microsoft JhengHei" panose="020B0604030504040204" charset="-120"/>
            </a:endParaRPr>
          </a:p>
        </p:txBody>
      </p:sp>
      <p:pic>
        <p:nvPicPr>
          <p:cNvPr id="7" name="Content Placeholder 6"/>
          <p:cNvPicPr>
            <a:picLocks noGrp="1" noChangeAspect="1"/>
          </p:cNvPicPr>
          <p:nvPr>
            <p:ph sz="half" idx="2"/>
          </p:nvPr>
        </p:nvPicPr>
        <p:blipFill>
          <a:blip r:embed="rId2"/>
          <a:stretch>
            <a:fillRect/>
          </a:stretch>
        </p:blipFill>
        <p:spPr>
          <a:xfrm>
            <a:off x="770255" y="2789516"/>
            <a:ext cx="10687685" cy="3538855"/>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38</a:t>
            </a:fld>
            <a:endParaRPr lang="en-US" dirty="0">
              <a:solidFill>
                <a:schemeClr val="tx1"/>
              </a:solidFill>
              <a:latin typeface="Abadi" panose="020B0604020104020204" pitchFamily="34" charset="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600" dirty="0">
                <a:solidFill>
                  <a:schemeClr val="bg1"/>
                </a:solidFill>
                <a:latin typeface="Abadi" panose="020B0604020104020204" pitchFamily="34" charset="0"/>
                <a:ea typeface="Microsoft JhengHei" panose="020B0604030504040204" charset="-120"/>
              </a:rPr>
              <a:t>Total </a:t>
            </a:r>
            <a:r>
              <a:rPr lang="en-US" sz="3600" dirty="0">
                <a:solidFill>
                  <a:schemeClr val="bg1"/>
                </a:solidFill>
                <a:latin typeface="Abadi" panose="020B0604020104020204" pitchFamily="34" charset="0"/>
                <a:ea typeface="Microsoft JhengHei" panose="020B0604030504040204" charset="-120"/>
              </a:rPr>
              <a:t>Success</a:t>
            </a:r>
            <a:r>
              <a:rPr lang="en-ZA" altLang="en-US" sz="3600" dirty="0">
                <a:solidFill>
                  <a:schemeClr val="bg1"/>
                </a:solidFill>
                <a:latin typeface="Abadi" panose="020B0604020104020204" pitchFamily="34" charset="0"/>
                <a:ea typeface="Microsoft JhengHei" panose="020B0604030504040204" charset="-120"/>
              </a:rPr>
              <a:t>ful</a:t>
            </a:r>
            <a:r>
              <a:rPr lang="en-US" sz="3600" dirty="0">
                <a:solidFill>
                  <a:schemeClr val="bg1"/>
                </a:solidFill>
                <a:latin typeface="Abadi" panose="020B0604020104020204" pitchFamily="34" charset="0"/>
                <a:ea typeface="Microsoft JhengHei" panose="020B0604030504040204" charset="-120"/>
              </a:rPr>
              <a:t> Launches </a:t>
            </a:r>
            <a:r>
              <a:rPr lang="en-ZA" sz="3600" dirty="0">
                <a:solidFill>
                  <a:schemeClr val="bg1"/>
                </a:solidFill>
                <a:latin typeface="Abadi" panose="020B0604020104020204" pitchFamily="34" charset="0"/>
                <a:ea typeface="Microsoft JhengHei" panose="020B0604030504040204" charset="-120"/>
              </a:rPr>
              <a:t>By</a:t>
            </a:r>
            <a:r>
              <a:rPr lang="en-US" sz="3600" dirty="0">
                <a:solidFill>
                  <a:schemeClr val="bg1"/>
                </a:solidFill>
                <a:latin typeface="Abadi" panose="020B0604020104020204" pitchFamily="34" charset="0"/>
                <a:ea typeface="Microsoft JhengHei" panose="020B0604030504040204" charset="-120"/>
              </a:rPr>
              <a:t> </a:t>
            </a:r>
            <a:r>
              <a:rPr lang="en-ZA" altLang="en-US" sz="3600" dirty="0">
                <a:solidFill>
                  <a:schemeClr val="bg1"/>
                </a:solidFill>
                <a:latin typeface="Abadi" panose="020B0604020104020204" pitchFamily="34" charset="0"/>
                <a:ea typeface="Microsoft JhengHei" panose="020B0604030504040204" charset="-120"/>
              </a:rPr>
              <a:t>S</a:t>
            </a:r>
            <a:r>
              <a:rPr lang="en-US" sz="3600" dirty="0">
                <a:solidFill>
                  <a:schemeClr val="bg1"/>
                </a:solidFill>
                <a:latin typeface="Abadi" panose="020B0604020104020204" pitchFamily="34" charset="0"/>
                <a:ea typeface="Microsoft JhengHei" panose="020B0604030504040204" charset="-120"/>
              </a:rPr>
              <a:t>ite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906389" y="2261979"/>
            <a:ext cx="10515600" cy="787400"/>
          </a:xfrm>
          <a:prstGeom prst="rect">
            <a:avLst/>
          </a:prstGeom>
        </p:spPr>
        <p:txBody>
          <a:bodyPr lIns="91440" tIns="45720" rIns="91440" bIns="45720" anchor="t">
            <a:normAutofit/>
          </a:bodyPr>
          <a:lstStyle/>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The </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KSLC-39A has the highest success rate with 76.9%</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a:t>
            </a:r>
            <a:endParaRPr lang="en-US" sz="1700" dirty="0">
              <a:solidFill>
                <a:schemeClr val="tx1">
                  <a:lumMod val="85000"/>
                  <a:lumOff val="15000"/>
                </a:schemeClr>
              </a:solidFill>
              <a:latin typeface="Abadi" panose="020B0604020104020204" pitchFamily="34" charset="0"/>
              <a:ea typeface="Microsoft JhengHei" panose="020B0604030504040204" charset="-120"/>
              <a:sym typeface="+mn-ea"/>
            </a:endParaRPr>
          </a:p>
          <a:p>
            <a:pPr marL="0" indent="0">
              <a:lnSpc>
                <a:spcPct val="100000"/>
              </a:lnSpc>
              <a:spcBef>
                <a:spcPts val="1400"/>
              </a:spcBef>
              <a:buNone/>
            </a:pPr>
            <a:endParaRPr lang="en-US" sz="1700" dirty="0">
              <a:solidFill>
                <a:schemeClr val="tx1">
                  <a:lumMod val="85000"/>
                  <a:lumOff val="15000"/>
                </a:schemeClr>
              </a:solidFill>
              <a:latin typeface="Abadi" panose="020B0604020104020204" pitchFamily="34" charset="0"/>
              <a:ea typeface="Microsoft JhengHei" panose="020B0604030504040204" charset="-120"/>
            </a:endParaRPr>
          </a:p>
          <a:p>
            <a:pPr>
              <a:lnSpc>
                <a:spcPct val="100000"/>
              </a:lnSpc>
              <a:spcBef>
                <a:spcPts val="1400"/>
              </a:spcBef>
            </a:pPr>
            <a:endParaRPr lang="en-US" sz="1700" dirty="0">
              <a:solidFill>
                <a:schemeClr val="tx1">
                  <a:lumMod val="85000"/>
                  <a:lumOff val="15000"/>
                </a:schemeClr>
              </a:solidFill>
              <a:latin typeface="Abadi" panose="020B0604020104020204" pitchFamily="34" charset="0"/>
              <a:ea typeface="Microsoft JhengHei" panose="020B0604030504040204" charset="-120"/>
            </a:endParaRPr>
          </a:p>
        </p:txBody>
      </p:sp>
      <p:pic>
        <p:nvPicPr>
          <p:cNvPr id="7" name="Content Placeholder 6"/>
          <p:cNvPicPr>
            <a:picLocks noGrp="1" noChangeAspect="1"/>
          </p:cNvPicPr>
          <p:nvPr>
            <p:ph sz="half" idx="2"/>
          </p:nvPr>
        </p:nvPicPr>
        <p:blipFill>
          <a:blip r:embed="rId2"/>
          <a:stretch>
            <a:fillRect/>
          </a:stretch>
        </p:blipFill>
        <p:spPr>
          <a:xfrm>
            <a:off x="770011" y="3049379"/>
            <a:ext cx="10582910" cy="3417570"/>
          </a:xfrm>
          <a:prstGeom prst="rect">
            <a:avLst/>
          </a:prstGeom>
        </p:spPr>
      </p:pic>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39</a:t>
            </a:fld>
            <a:endParaRPr lang="en-US" dirty="0">
              <a:solidFill>
                <a:schemeClr val="tx1"/>
              </a:solidFill>
              <a:latin typeface="Abadi" panose="020B0604020104020204" pitchFamily="34" charset="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panose="020B0604020104020204" pitchFamily="34" charset="0"/>
                <a:ea typeface="Microsoft JhengHei" panose="020B0604030504040204" charset="-120"/>
              </a:rPr>
              <a:t>Launch </a:t>
            </a:r>
            <a:r>
              <a:rPr lang="en-ZA" altLang="en-US" sz="3600" dirty="0">
                <a:solidFill>
                  <a:schemeClr val="bg1"/>
                </a:solidFill>
                <a:latin typeface="Abadi" panose="020B0604020104020204" pitchFamily="34" charset="0"/>
                <a:ea typeface="Microsoft JhengHei" panose="020B0604030504040204" charset="-120"/>
              </a:rPr>
              <a:t>S</a:t>
            </a:r>
            <a:r>
              <a:rPr lang="en-US" sz="3600" dirty="0">
                <a:solidFill>
                  <a:schemeClr val="bg1"/>
                </a:solidFill>
                <a:latin typeface="Abadi" panose="020B0604020104020204" pitchFamily="34" charset="0"/>
                <a:ea typeface="Microsoft JhengHei" panose="020B0604030504040204" charset="-120"/>
              </a:rPr>
              <a:t>ite </a:t>
            </a:r>
            <a:r>
              <a:rPr lang="en-ZA" altLang="en-US" sz="3600" dirty="0">
                <a:solidFill>
                  <a:schemeClr val="bg1"/>
                </a:solidFill>
                <a:latin typeface="Abadi" panose="020B0604020104020204" pitchFamily="34" charset="0"/>
                <a:ea typeface="Microsoft JhengHei" panose="020B0604030504040204" charset="-120"/>
              </a:rPr>
              <a:t>With Highest Success Ratio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tx1"/>
                </a:solidFill>
                <a:latin typeface="Abadi" panose="020B0604020104020204" pitchFamily="34" charset="0"/>
                <a:cs typeface="Arial" panose="020B0604020202020204" pitchFamily="34" charset="0"/>
              </a:rPr>
              <a:t>4</a:t>
            </a:fld>
            <a:endParaRPr lang="en-US" dirty="0">
              <a:solidFill>
                <a:schemeClr val="tx1"/>
              </a:solidFill>
              <a:latin typeface="Abadi" panose="020B0604020104020204" pitchFamily="34" charset="0"/>
              <a:cs typeface="Arial" panose="020B0604020202020204" pitchFamily="34" charset="0"/>
            </a:endParaRPr>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cs typeface="Arial" panose="020B0604020202020204" pitchFamily="34" charset="0"/>
              </a:rPr>
              <a:t>Introduction</a:t>
            </a:r>
          </a:p>
        </p:txBody>
      </p:sp>
      <p:sp>
        <p:nvSpPr>
          <p:cNvPr id="5" name="Content Placeholder 2"/>
          <p:cNvSpPr txBox="1"/>
          <p:nvPr/>
        </p:nvSpPr>
        <p:spPr>
          <a:xfrm>
            <a:off x="559457" y="2063712"/>
            <a:ext cx="10400030" cy="4515485"/>
          </a:xfrm>
          <a:prstGeom prst="rect">
            <a:avLst/>
          </a:prstGeom>
        </p:spPr>
        <p:txBody>
          <a:bodyPr vert="horz" lIns="91440" tIns="45720" rIns="91440" bIns="45720" rtlCol="0">
            <a:normAutofit fontScale="8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50000"/>
              </a:lnSpc>
              <a:spcBef>
                <a:spcPts val="1400"/>
              </a:spcBef>
              <a:buNone/>
            </a:pPr>
            <a:r>
              <a:rPr lang="en-ZW" sz="2400" b="1" dirty="0">
                <a:solidFill>
                  <a:schemeClr val="tx1"/>
                </a:solidFill>
                <a:latin typeface="Abadi" panose="020B0604020104020204" pitchFamily="34" charset="0"/>
              </a:rPr>
              <a:t>Project background and context</a:t>
            </a:r>
            <a:endParaRPr lang="en-ZA" altLang="en-US" sz="3900" b="1" dirty="0">
              <a:solidFill>
                <a:schemeClr val="tx1"/>
              </a:solidFill>
              <a:latin typeface="Abadi" panose="020B0604020104020204" pitchFamily="34" charset="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22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The main goal of this capstone project is to predict whether the Falcon 9 first stage will land successfully.  SpaceX  prides itself in being able to reuse the first stage of a rocket launch so much so that they avertise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endParaRPr lang="en-US" sz="22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endParaRPr>
          </a:p>
          <a:p>
            <a:pPr marL="0" indent="0">
              <a:spcBef>
                <a:spcPts val="1400"/>
              </a:spcBef>
              <a:buNone/>
            </a:pPr>
            <a:r>
              <a:rPr lang="en-US" sz="2400" b="1" dirty="0">
                <a:solidFill>
                  <a:schemeClr val="tx1"/>
                </a:solidFill>
                <a:latin typeface="Abadi" panose="020B0604020104020204" pitchFamily="34" charset="0"/>
              </a:rPr>
              <a:t>Problems you want to find answers</a:t>
            </a:r>
          </a:p>
          <a:p>
            <a:pPr marL="0" indent="0">
              <a:spcBef>
                <a:spcPts val="1400"/>
              </a:spcBef>
              <a:buNone/>
            </a:pPr>
            <a:r>
              <a:rPr lang="en-US" sz="22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What are the factors that determine if the rocket will land successfully?</a:t>
            </a:r>
          </a:p>
          <a:p>
            <a:pPr marL="0" indent="0">
              <a:spcBef>
                <a:spcPts val="1400"/>
              </a:spcBef>
              <a:buNone/>
            </a:pPr>
            <a:r>
              <a:rPr lang="en-US" sz="22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rPr>
              <a:t>Will the rocket land successfully in the first stage given a set of features?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770255" y="2056677"/>
            <a:ext cx="3420110" cy="4351655"/>
          </a:xfrm>
          <a:prstGeom prst="rect">
            <a:avLst/>
          </a:prstGeom>
        </p:spPr>
        <p:txBody>
          <a:bodyPr lIns="91440" tIns="45720" rIns="91440" bIns="45720" anchor="t">
            <a:normAutofit/>
          </a:bodyPr>
          <a:lstStyle/>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The launch success rate  for  payloads 0-</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25</a:t>
            </a:r>
            <a:r>
              <a:rPr lang="en-US" sz="1700" dirty="0">
                <a:solidFill>
                  <a:schemeClr val="tx1">
                    <a:lumMod val="85000"/>
                    <a:lumOff val="15000"/>
                  </a:schemeClr>
                </a:solidFill>
                <a:latin typeface="Abadi" panose="020B0604020104020204" pitchFamily="34" charset="0"/>
                <a:ea typeface="Microsoft JhengHei" panose="020B0604030504040204" charset="-120"/>
              </a:rPr>
              <a:t>00 kg is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slightly lower</a:t>
            </a:r>
            <a:r>
              <a:rPr lang="en-US" sz="1700" dirty="0">
                <a:solidFill>
                  <a:schemeClr val="tx1">
                    <a:lumMod val="85000"/>
                    <a:lumOff val="15000"/>
                  </a:schemeClr>
                </a:solidFill>
                <a:latin typeface="Abadi" panose="020B0604020104020204" pitchFamily="34" charset="0"/>
                <a:ea typeface="Microsoft JhengHei" panose="020B0604030504040204" charset="-120"/>
              </a:rPr>
              <a:t> than that of payloads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2</a:t>
            </a:r>
            <a:r>
              <a:rPr lang="en-US" sz="1700" dirty="0">
                <a:solidFill>
                  <a:schemeClr val="tx1">
                    <a:lumMod val="85000"/>
                    <a:lumOff val="15000"/>
                  </a:schemeClr>
                </a:solidFill>
                <a:latin typeface="Abadi" panose="020B0604020104020204" pitchFamily="34" charset="0"/>
                <a:ea typeface="Microsoft JhengHei" panose="020B0604030504040204" charset="-120"/>
              </a:rPr>
              <a:t>500-</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5</a:t>
            </a:r>
            <a:r>
              <a:rPr lang="en-US" sz="1700" dirty="0">
                <a:solidFill>
                  <a:schemeClr val="tx1">
                    <a:lumMod val="85000"/>
                    <a:lumOff val="15000"/>
                  </a:schemeClr>
                </a:solidFill>
                <a:latin typeface="Abadi" panose="020B0604020104020204" pitchFamily="34" charset="0"/>
                <a:ea typeface="Microsoft JhengHei" panose="020B0604030504040204" charset="-120"/>
              </a:rPr>
              <a:t>000 kg</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There is in fact not much difference between the two.</a:t>
            </a:r>
            <a:endParaRPr lang="en-US" sz="1700"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a:t>
            </a:r>
            <a:r>
              <a:rPr lang="en-US" sz="1700" dirty="0">
                <a:solidFill>
                  <a:schemeClr val="tx1">
                    <a:lumMod val="85000"/>
                    <a:lumOff val="15000"/>
                  </a:schemeClr>
                </a:solidFill>
                <a:latin typeface="Abadi" panose="020B0604020104020204" pitchFamily="34" charset="0"/>
                <a:ea typeface="Microsoft JhengHei" panose="020B0604030504040204" charset="-120"/>
              </a:rPr>
              <a:t> booster version</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that</a:t>
            </a:r>
            <a:r>
              <a:rPr lang="en-US" sz="1700" dirty="0">
                <a:solidFill>
                  <a:schemeClr val="tx1">
                    <a:lumMod val="85000"/>
                    <a:lumOff val="15000"/>
                  </a:schemeClr>
                </a:solidFill>
                <a:latin typeface="Abadi" panose="020B0604020104020204" pitchFamily="34" charset="0"/>
                <a:ea typeface="Microsoft JhengHei" panose="020B0604030504040204" charset="-120"/>
              </a:rPr>
              <a:t> ha</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a:t>
            </a:r>
            <a:r>
              <a:rPr lang="en-US" sz="1700" dirty="0">
                <a:solidFill>
                  <a:schemeClr val="tx1">
                    <a:lumMod val="85000"/>
                    <a:lumOff val="15000"/>
                  </a:schemeClr>
                </a:solidFill>
                <a:latin typeface="Abadi" panose="020B0604020104020204" pitchFamily="34" charset="0"/>
                <a:ea typeface="Microsoft JhengHei" panose="020B0604030504040204" charset="-120"/>
              </a:rPr>
              <a:t> the largest success rate,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in both weight ranges is the </a:t>
            </a:r>
            <a:r>
              <a:rPr lang="en-ZA" altLang="en-US" sz="1700" b="1" i="1" dirty="0">
                <a:solidFill>
                  <a:schemeClr val="tx1">
                    <a:lumMod val="85000"/>
                    <a:lumOff val="15000"/>
                  </a:schemeClr>
                </a:solidFill>
                <a:latin typeface="Abadi" panose="020B0604020104020204" pitchFamily="34" charset="0"/>
                <a:ea typeface="Microsoft JhengHei" panose="020B0604030504040204" charset="-120"/>
              </a:rPr>
              <a:t>v1.1</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a:t>
            </a:r>
          </a:p>
        </p:txBody>
      </p:sp>
      <p:sp>
        <p:nvSpPr>
          <p:cNvPr id="3" name="Slide Number Placeholder 2"/>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40</a:t>
            </a:fld>
            <a:endParaRPr lang="en-US" sz="1700" dirty="0">
              <a:solidFill>
                <a:schemeClr val="tx1"/>
              </a:solidFill>
              <a:latin typeface="Abadi" panose="020B0604020104020204" pitchFamily="34" charset="0"/>
              <a:ea typeface="Microsoft JhengHei" panose="020B0604030504040204" charset="-12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sz="3700" dirty="0">
                <a:solidFill>
                  <a:schemeClr val="bg1"/>
                </a:solidFill>
                <a:latin typeface="Abadi" panose="020B0604020104020204" pitchFamily="34" charset="0"/>
                <a:ea typeface="Microsoft JhengHei" panose="020B0604030504040204" charset="-120"/>
              </a:rPr>
              <a:t>Payloads vs Launch Outcome</a:t>
            </a:r>
          </a:p>
        </p:txBody>
      </p:sp>
      <p:pic>
        <p:nvPicPr>
          <p:cNvPr id="7" name="Picture 6"/>
          <p:cNvPicPr>
            <a:picLocks noChangeAspect="1"/>
          </p:cNvPicPr>
          <p:nvPr/>
        </p:nvPicPr>
        <p:blipFill>
          <a:blip r:embed="rId2"/>
          <a:stretch>
            <a:fillRect/>
          </a:stretch>
        </p:blipFill>
        <p:spPr>
          <a:xfrm>
            <a:off x="4636135" y="4179751"/>
            <a:ext cx="6822440" cy="2382520"/>
          </a:xfrm>
          <a:prstGeom prst="rect">
            <a:avLst/>
          </a:prstGeom>
        </p:spPr>
      </p:pic>
      <p:pic>
        <p:nvPicPr>
          <p:cNvPr id="8" name="Picture 7"/>
          <p:cNvPicPr>
            <a:picLocks noChangeAspect="1"/>
          </p:cNvPicPr>
          <p:nvPr/>
        </p:nvPicPr>
        <p:blipFill>
          <a:blip r:embed="rId3"/>
          <a:stretch>
            <a:fillRect/>
          </a:stretch>
        </p:blipFill>
        <p:spPr>
          <a:xfrm>
            <a:off x="4636135" y="1947726"/>
            <a:ext cx="6821805" cy="223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5639" y="1163401"/>
            <a:ext cx="2659933" cy="769441"/>
          </a:xfrm>
          <a:prstGeom prst="rect">
            <a:avLst/>
          </a:prstGeom>
          <a:solidFill>
            <a:srgbClr val="0948CB"/>
          </a:solidFill>
        </p:spPr>
        <p:txBody>
          <a:bodyPr wrap="square" rtlCol="0">
            <a:spAutoFit/>
          </a:bodyPr>
          <a:lstStyle/>
          <a:p>
            <a:r>
              <a:rPr lang="en-US" sz="4400" dirty="0">
                <a:solidFill>
                  <a:schemeClr val="bg1"/>
                </a:solidFill>
                <a:latin typeface="Abadi" panose="020B0604020104020204" pitchFamily="34" charset="0"/>
              </a:rPr>
              <a:t>Section 5</a:t>
            </a:r>
          </a:p>
        </p:txBody>
      </p:sp>
      <p:pic>
        <p:nvPicPr>
          <p:cNvPr id="4" name="Picture 3">
            <a:extLst>
              <a:ext uri="{FF2B5EF4-FFF2-40B4-BE49-F238E27FC236}">
                <a16:creationId xmlns:a16="http://schemas.microsoft.com/office/drawing/2014/main" id="{0EB9DE37-6003-0E5C-A233-752D8C80A215}"/>
              </a:ext>
            </a:extLst>
          </p:cNvPr>
          <p:cNvPicPr>
            <a:picLocks noChangeAspect="1"/>
          </p:cNvPicPr>
          <p:nvPr/>
        </p:nvPicPr>
        <p:blipFill>
          <a:blip r:embed="rId2"/>
          <a:stretch>
            <a:fillRect/>
          </a:stretch>
        </p:blipFill>
        <p:spPr>
          <a:xfrm>
            <a:off x="0" y="1339"/>
            <a:ext cx="12192000" cy="6855322"/>
          </a:xfrm>
          <a:prstGeom prst="rect">
            <a:avLst/>
          </a:prstGeom>
        </p:spPr>
      </p:pic>
      <p:sp>
        <p:nvSpPr>
          <p:cNvPr id="5" name="Title 4">
            <a:extLst>
              <a:ext uri="{FF2B5EF4-FFF2-40B4-BE49-F238E27FC236}">
                <a16:creationId xmlns:a16="http://schemas.microsoft.com/office/drawing/2014/main" id="{8273ED7F-1134-32D7-2A2D-59F3165F5C76}"/>
              </a:ext>
            </a:extLst>
          </p:cNvPr>
          <p:cNvSpPr>
            <a:spLocks noGrp="1"/>
          </p:cNvSpPr>
          <p:nvPr>
            <p:ph type="title"/>
          </p:nvPr>
        </p:nvSpPr>
        <p:spPr>
          <a:xfrm>
            <a:off x="703009" y="2245420"/>
            <a:ext cx="2281929" cy="706964"/>
          </a:xfrm>
          <a:solidFill>
            <a:srgbClr val="0948CB"/>
          </a:solidFill>
        </p:spPr>
        <p:txBody>
          <a:bodyPr/>
          <a:lstStyle/>
          <a:p>
            <a:r>
              <a:rPr lang="en-GB" dirty="0">
                <a:latin typeface="Abadi" panose="020B0604020104020204" pitchFamily="34" charset="0"/>
              </a:rPr>
              <a:t>Section 5</a:t>
            </a:r>
            <a:endParaRPr lang="en-ZW" dirty="0">
              <a:latin typeface="Abadi" panose="020B0604020104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1334573" y="3121174"/>
            <a:ext cx="4466667" cy="2380952"/>
          </a:xfrm>
          <a:prstGeom prst="rect">
            <a:avLst/>
          </a:prstGeom>
        </p:spPr>
      </p:pic>
      <p:pic>
        <p:nvPicPr>
          <p:cNvPr id="8" name="Content Placeholder 7"/>
          <p:cNvPicPr>
            <a:picLocks noGrp="1" noChangeAspect="1"/>
          </p:cNvPicPr>
          <p:nvPr>
            <p:ph sz="half" idx="2"/>
          </p:nvPr>
        </p:nvPicPr>
        <p:blipFill>
          <a:blip r:embed="rId3"/>
          <a:stretch>
            <a:fillRect/>
          </a:stretch>
        </p:blipFill>
        <p:spPr>
          <a:xfrm>
            <a:off x="6910070" y="3046730"/>
            <a:ext cx="3358710" cy="1908000"/>
          </a:xfrm>
          <a:prstGeom prst="rect">
            <a:avLst/>
          </a:prstGeom>
        </p:spPr>
      </p:pic>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42</a:t>
            </a:fld>
            <a:endParaRPr lang="en-US" dirty="0">
              <a:solidFill>
                <a:schemeClr val="tx1"/>
              </a:solidFill>
              <a:latin typeface="Abadi" panose="020B0604020104020204" pitchFamily="34" charset="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Classification Accuracy</a:t>
            </a:r>
          </a:p>
        </p:txBody>
      </p:sp>
      <p:sp>
        <p:nvSpPr>
          <p:cNvPr id="7" name="Content Placeholder 4"/>
          <p:cNvSpPr>
            <a:spLocks noGrp="1"/>
          </p:cNvSpPr>
          <p:nvPr/>
        </p:nvSpPr>
        <p:spPr>
          <a:xfrm>
            <a:off x="770011" y="2308531"/>
            <a:ext cx="10551795" cy="5232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Decision Tree classifier  had the best accuracy at 94%.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sz="half" idx="1"/>
          </p:nvPr>
        </p:nvPicPr>
        <p:blipFill>
          <a:blip r:embed="rId2"/>
          <a:stretch>
            <a:fillRect/>
          </a:stretch>
        </p:blipFill>
        <p:spPr>
          <a:xfrm>
            <a:off x="770011" y="2421315"/>
            <a:ext cx="4668230" cy="3528000"/>
          </a:xfrm>
          <a:prstGeom prst="rect">
            <a:avLst/>
          </a:prstGeom>
        </p:spPr>
      </p:pic>
      <p:sp>
        <p:nvSpPr>
          <p:cNvPr id="5" name="Content Placeholder 4"/>
          <p:cNvSpPr>
            <a:spLocks noGrp="1"/>
          </p:cNvSpPr>
          <p:nvPr>
            <p:ph sz="half" idx="2"/>
          </p:nvPr>
        </p:nvSpPr>
        <p:spPr>
          <a:xfrm>
            <a:off x="6296025" y="2245470"/>
            <a:ext cx="4989195" cy="445008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The model predicted 12 successful landings when the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T</a:t>
            </a:r>
            <a:r>
              <a:rPr lang="en-US" sz="1700" dirty="0">
                <a:solidFill>
                  <a:schemeClr val="tx1">
                    <a:lumMod val="85000"/>
                    <a:lumOff val="15000"/>
                  </a:schemeClr>
                </a:solidFill>
                <a:latin typeface="Abadi" panose="020B0604020104020204" pitchFamily="34" charset="0"/>
                <a:ea typeface="Microsoft JhengHei" panose="020B0604030504040204" charset="-120"/>
              </a:rPr>
              <a:t>rue label was successful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 (True Positive) </a:t>
            </a:r>
            <a:r>
              <a:rPr lang="en-US" sz="1700" dirty="0">
                <a:solidFill>
                  <a:schemeClr val="tx1">
                    <a:lumMod val="85000"/>
                    <a:lumOff val="15000"/>
                  </a:schemeClr>
                </a:solidFill>
                <a:latin typeface="Abadi" panose="020B0604020104020204" pitchFamily="34" charset="0"/>
                <a:ea typeface="Microsoft JhengHei" panose="020B0604030504040204" charset="-120"/>
              </a:rPr>
              <a:t>and 3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unsuccessful</a:t>
            </a:r>
            <a:r>
              <a:rPr lang="en-US" sz="1700" dirty="0">
                <a:solidFill>
                  <a:schemeClr val="tx1">
                    <a:lumMod val="85000"/>
                    <a:lumOff val="15000"/>
                  </a:schemeClr>
                </a:solidFill>
                <a:latin typeface="Abadi" panose="020B0604020104020204" pitchFamily="34" charset="0"/>
                <a:ea typeface="Microsoft JhengHei" panose="020B0604030504040204" charset="-120"/>
              </a:rPr>
              <a:t> landings when the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T</a:t>
            </a:r>
            <a:r>
              <a:rPr lang="en-US" sz="1700" dirty="0">
                <a:solidFill>
                  <a:schemeClr val="tx1">
                    <a:lumMod val="85000"/>
                    <a:lumOff val="15000"/>
                  </a:schemeClr>
                </a:solidFill>
                <a:latin typeface="Abadi" panose="020B0604020104020204" pitchFamily="34" charset="0"/>
                <a:ea typeface="Microsoft JhengHei" panose="020B0604030504040204" charset="-120"/>
              </a:rPr>
              <a:t>rue label was failure</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 (True Negative)</a:t>
            </a:r>
            <a:r>
              <a:rPr lang="en-US" sz="1700" dirty="0">
                <a:solidFill>
                  <a:schemeClr val="tx1">
                    <a:lumMod val="85000"/>
                    <a:lumOff val="15000"/>
                  </a:schemeClr>
                </a:solidFill>
                <a:latin typeface="Abadi" panose="020B0604020104020204" pitchFamily="34" charset="0"/>
                <a:ea typeface="Microsoft JhengHei" panose="020B0604030504040204" charset="-120"/>
              </a:rPr>
              <a:t>.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 </a:t>
            </a: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a:t>
            </a:r>
            <a:r>
              <a:rPr lang="en-US" sz="1700" dirty="0">
                <a:solidFill>
                  <a:schemeClr val="tx1">
                    <a:lumMod val="85000"/>
                    <a:lumOff val="15000"/>
                  </a:schemeClr>
                </a:solidFill>
                <a:latin typeface="Abadi" panose="020B0604020104020204" pitchFamily="34" charset="0"/>
                <a:ea typeface="Microsoft JhengHei" panose="020B0604030504040204" charset="-120"/>
              </a:rPr>
              <a:t>he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model also predicted</a:t>
            </a:r>
            <a:r>
              <a:rPr lang="en-US" sz="1700" dirty="0">
                <a:solidFill>
                  <a:schemeClr val="tx1">
                    <a:lumMod val="85000"/>
                    <a:lumOff val="15000"/>
                  </a:schemeClr>
                </a:solidFill>
                <a:latin typeface="Abadi" panose="020B0604020104020204" pitchFamily="34" charset="0"/>
                <a:ea typeface="Microsoft JhengHei" panose="020B0604030504040204" charset="-120"/>
              </a:rPr>
              <a:t> 3 successful landings when the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T</a:t>
            </a:r>
            <a:r>
              <a:rPr lang="en-US" sz="1700" dirty="0">
                <a:solidFill>
                  <a:schemeClr val="tx1">
                    <a:lumMod val="85000"/>
                    <a:lumOff val="15000"/>
                  </a:schemeClr>
                </a:solidFill>
                <a:latin typeface="Abadi" panose="020B0604020104020204" pitchFamily="34" charset="0"/>
                <a:ea typeface="Microsoft JhengHei" panose="020B0604030504040204" charset="-120"/>
              </a:rPr>
              <a:t>rue label was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unsuccessful landing (F</a:t>
            </a:r>
            <a:r>
              <a:rPr lang="en-US" sz="1700" dirty="0">
                <a:solidFill>
                  <a:schemeClr val="tx1">
                    <a:lumMod val="85000"/>
                    <a:lumOff val="15000"/>
                  </a:schemeClr>
                </a:solidFill>
                <a:latin typeface="Abadi" panose="020B0604020104020204" pitchFamily="34" charset="0"/>
                <a:ea typeface="Microsoft JhengHei" panose="020B0604030504040204" charset="-120"/>
              </a:rPr>
              <a:t>alse </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P</a:t>
            </a:r>
            <a:r>
              <a:rPr lang="en-US" sz="1700" dirty="0">
                <a:solidFill>
                  <a:schemeClr val="tx1">
                    <a:lumMod val="85000"/>
                    <a:lumOff val="15000"/>
                  </a:schemeClr>
                </a:solidFill>
                <a:latin typeface="Abadi" panose="020B0604020104020204" pitchFamily="34" charset="0"/>
                <a:ea typeface="Microsoft JhengHei" panose="020B0604030504040204" charset="-120"/>
              </a:rPr>
              <a:t>ositiv</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e)</a:t>
            </a:r>
            <a:r>
              <a:rPr lang="en-US" sz="1700" dirty="0">
                <a:solidFill>
                  <a:schemeClr val="tx1">
                    <a:lumMod val="85000"/>
                    <a:lumOff val="15000"/>
                  </a:schemeClr>
                </a:solidFill>
                <a:latin typeface="Abadi" panose="020B0604020104020204" pitchFamily="34" charset="0"/>
                <a:ea typeface="Microsoft JhengHei" panose="020B0604030504040204" charset="-120"/>
              </a:rPr>
              <a:t>.</a:t>
            </a:r>
          </a:p>
          <a:p>
            <a:pPr>
              <a:lnSpc>
                <a:spcPct val="150000"/>
              </a:lnSpc>
              <a:spcBef>
                <a:spcPts val="1400"/>
              </a:spcBef>
            </a:pPr>
            <a:r>
              <a:rPr lang="en-ZA" altLang="en-US" sz="1700" dirty="0">
                <a:solidFill>
                  <a:schemeClr val="tx1">
                    <a:lumMod val="85000"/>
                    <a:lumOff val="15000"/>
                  </a:schemeClr>
                </a:solidFill>
                <a:latin typeface="Abadi" panose="020B0604020104020204" pitchFamily="34" charset="0"/>
                <a:ea typeface="Microsoft JhengHei" panose="020B0604030504040204" charset="-120"/>
              </a:rPr>
              <a:t>The model generally predicted successful landings.</a:t>
            </a:r>
          </a:p>
        </p:txBody>
      </p:sp>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43</a:t>
            </a:fld>
            <a:endParaRPr lang="en-US" dirty="0">
              <a:solidFill>
                <a:schemeClr val="tx1"/>
              </a:solidFill>
              <a:latin typeface="Abadi" panose="020B0604020104020204" pitchFamily="34" charset="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Confusion Matrix</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44</a:t>
            </a:fld>
            <a:endParaRPr lang="en-US" dirty="0">
              <a:solidFill>
                <a:schemeClr val="tx1"/>
              </a:solidFill>
              <a:latin typeface="Abadi" panose="020B0604020104020204" pitchFamily="34" charset="0"/>
              <a:ea typeface="Microsoft JhengHei" panose="020B0604030504040204" charset="-120"/>
            </a:endParaRPr>
          </a:p>
        </p:txBody>
      </p:sp>
      <p:sp>
        <p:nvSpPr>
          <p:cNvPr id="5" name="Content Placeholder 3"/>
          <p:cNvSpPr>
            <a:spLocks noGrp="1"/>
          </p:cNvSpPr>
          <p:nvPr>
            <p:ph sz="half" idx="4294967295"/>
          </p:nvPr>
        </p:nvSpPr>
        <p:spPr>
          <a:xfrm>
            <a:off x="770011" y="2237280"/>
            <a:ext cx="10607675" cy="4756150"/>
          </a:xfrm>
          <a:prstGeom prst="rect">
            <a:avLst/>
          </a:prstGeom>
        </p:spPr>
        <p:txBody>
          <a:bodyPr>
            <a:normAutofit/>
          </a:bodyPr>
          <a:lstStyle/>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The larger the flight amount at a launch site, the greater the success rate at a launch site</a:t>
            </a:r>
          </a:p>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Orbits ES-L1, GEO, HEO, SSO, VLEO had the most success rate</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a:t>
            </a:r>
          </a:p>
          <a:p>
            <a:pPr>
              <a:lnSpc>
                <a:spcPct val="150000"/>
              </a:lnSpc>
              <a:spcBef>
                <a:spcPts val="1400"/>
              </a:spcBef>
            </a:pPr>
            <a:r>
              <a:rPr lang="en-ZA" sz="1700" dirty="0">
                <a:solidFill>
                  <a:schemeClr val="tx1">
                    <a:lumMod val="85000"/>
                    <a:lumOff val="15000"/>
                  </a:schemeClr>
                </a:solidFill>
                <a:latin typeface="Abadi" panose="020B0604020104020204" pitchFamily="34" charset="0"/>
                <a:ea typeface="Microsoft JhengHei" panose="020B0604030504040204" charset="-120"/>
                <a:sym typeface="+mn-ea"/>
              </a:rPr>
              <a:t>Success</a:t>
            </a:r>
            <a:r>
              <a:rPr lang="en-US" sz="1700" dirty="0">
                <a:solidFill>
                  <a:schemeClr val="tx1">
                    <a:lumMod val="85000"/>
                    <a:lumOff val="15000"/>
                  </a:schemeClr>
                </a:solidFill>
                <a:latin typeface="Abadi" panose="020B0604020104020204" pitchFamily="34" charset="0"/>
                <a:ea typeface="Microsoft JhengHei" panose="020B0604030504040204" charset="-120"/>
                <a:sym typeface="+mn-ea"/>
              </a:rPr>
              <a:t> rate </a:t>
            </a:r>
            <a:r>
              <a:rPr lang="en-ZA" altLang="en-US" sz="1700" dirty="0">
                <a:solidFill>
                  <a:schemeClr val="tx1">
                    <a:lumMod val="85000"/>
                    <a:lumOff val="15000"/>
                  </a:schemeClr>
                </a:solidFill>
                <a:latin typeface="Abadi" panose="020B0604020104020204" pitchFamily="34" charset="0"/>
                <a:ea typeface="Microsoft JhengHei" panose="020B0604030504040204" charset="-120"/>
                <a:sym typeface="+mn-ea"/>
              </a:rPr>
              <a:t>can be linked to payload mass as the lighter payloads generally proved to be more successful than the heavier payloads.</a:t>
            </a:r>
            <a:endParaRPr lang="en-ZA" altLang="en-US" sz="1700" dirty="0">
              <a:solidFill>
                <a:schemeClr val="tx1">
                  <a:lumMod val="85000"/>
                  <a:lumOff val="15000"/>
                </a:schemeClr>
              </a:solidFill>
              <a:latin typeface="Abadi" panose="020B0604020104020204" pitchFamily="34" charset="0"/>
              <a:ea typeface="Microsoft JhengHei" panose="020B0604030504040204" charset="-120"/>
            </a:endParaRPr>
          </a:p>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The launch site</a:t>
            </a:r>
            <a:r>
              <a:rPr lang="en-ZA" altLang="en-US" sz="1700" dirty="0">
                <a:solidFill>
                  <a:schemeClr val="tx1">
                    <a:lumMod val="85000"/>
                    <a:lumOff val="15000"/>
                  </a:schemeClr>
                </a:solidFill>
                <a:latin typeface="Abadi" panose="020B0604020104020204" pitchFamily="34" charset="0"/>
                <a:ea typeface="Microsoft JhengHei" panose="020B0604030504040204" charset="-120"/>
              </a:rPr>
              <a:t>s are strategically located near highways and railways for transportation of personnel and cargo, but also far away from cities for safety.</a:t>
            </a:r>
            <a:r>
              <a:rPr lang="en-US" sz="1700" dirty="0">
                <a:solidFill>
                  <a:schemeClr val="tx1">
                    <a:lumMod val="85000"/>
                    <a:lumOff val="15000"/>
                  </a:schemeClr>
                </a:solidFill>
                <a:latin typeface="Abadi" panose="020B0604020104020204" pitchFamily="34" charset="0"/>
                <a:ea typeface="Microsoft JhengHei" panose="020B0604030504040204" charset="-120"/>
              </a:rPr>
              <a:t> </a:t>
            </a:r>
          </a:p>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The Decision tree classifier is the best machine learning algorithm for this task</a:t>
            </a:r>
          </a:p>
          <a:p>
            <a:pPr>
              <a:lnSpc>
                <a:spcPct val="150000"/>
              </a:lnSpc>
              <a:spcBef>
                <a:spcPts val="1400"/>
              </a:spcBef>
            </a:pPr>
            <a:r>
              <a:rPr lang="en-US" sz="1700" dirty="0">
                <a:solidFill>
                  <a:schemeClr val="tx1">
                    <a:lumMod val="85000"/>
                    <a:lumOff val="15000"/>
                  </a:schemeClr>
                </a:solidFill>
                <a:latin typeface="Abadi" panose="020B0604020104020204" pitchFamily="34" charset="0"/>
                <a:ea typeface="Microsoft JhengHei" panose="020B0604030504040204" charset="-120"/>
              </a:rPr>
              <a:t>Launch success rate started to increase in 2013 till 2020</a:t>
            </a:r>
            <a:endParaRPr lang="en-ZA" altLang="en-US" sz="1700" dirty="0">
              <a:solidFill>
                <a:schemeClr val="tx1">
                  <a:lumMod val="85000"/>
                  <a:lumOff val="15000"/>
                </a:schemeClr>
              </a:solidFill>
              <a:latin typeface="Abadi" panose="020B0604020104020204" pitchFamily="34" charset="0"/>
              <a:ea typeface="Microsoft JhengHei" panose="020B0604030504040204" charset="-12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Conclusions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45</a:t>
            </a:fld>
            <a:endParaRPr lang="en-US" dirty="0">
              <a:solidFill>
                <a:schemeClr val="tx1"/>
              </a:solidFill>
              <a:latin typeface="Abadi" panose="020B0604020104020204" pitchFamily="34" charset="0"/>
              <a:ea typeface="Microsoft JhengHei" panose="020B0604030504040204" charset="-120"/>
            </a:endParaRPr>
          </a:p>
        </p:txBody>
      </p:sp>
      <p:sp>
        <p:nvSpPr>
          <p:cNvPr id="5" name="Content Placeholder 3"/>
          <p:cNvSpPr>
            <a:spLocks noGrp="1"/>
          </p:cNvSpPr>
          <p:nvPr>
            <p:ph sz="half" idx="4294967295"/>
          </p:nvPr>
        </p:nvSpPr>
        <p:spPr>
          <a:xfrm>
            <a:off x="1040525" y="2266356"/>
            <a:ext cx="10515600" cy="1987823"/>
          </a:xfrm>
          <a:prstGeom prst="rect">
            <a:avLst/>
          </a:prstGeom>
        </p:spPr>
        <p:txBody>
          <a:bodyPr>
            <a:normAutofit/>
          </a:bodyPr>
          <a:lstStyle/>
          <a:p>
            <a:pPr marL="0" indent="0">
              <a:lnSpc>
                <a:spcPct val="10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endParaRPr>
          </a:p>
          <a:p>
            <a:pPr marL="0" indent="0">
              <a:lnSpc>
                <a:spcPct val="10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3" action="ppaction://hlinkfile"/>
              </a:rPr>
              <a:t>https://github.com/rmbanga/Space-X-Landing-Success-Prediction</a:t>
            </a: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Appendix</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135380" cy="368300"/>
          </a:xfrm>
          <a:prstGeom prst="rect">
            <a:avLst/>
          </a:prstGeom>
          <a:solidFill>
            <a:srgbClr val="0948CB"/>
          </a:solidFill>
        </p:spPr>
        <p:txBody>
          <a:bodyPr wrap="none" rtlCol="0">
            <a:spAutoFit/>
          </a:bodyPr>
          <a:lstStyle/>
          <a:p>
            <a:r>
              <a:rPr lang="en-US" dirty="0">
                <a:solidFill>
                  <a:schemeClr val="bg1"/>
                </a:solidFill>
                <a:latin typeface="Abadi" panose="020B0604020104020204" pitchFamily="34" charset="0"/>
                <a:cs typeface="Arial" panose="020B0604020202020204" pitchFamily="34" charset="0"/>
              </a:rPr>
              <a:t>Section 1</a:t>
            </a:r>
          </a:p>
        </p:txBody>
      </p:sp>
      <p:pic>
        <p:nvPicPr>
          <p:cNvPr id="5" name="Picture 4">
            <a:extLst>
              <a:ext uri="{FF2B5EF4-FFF2-40B4-BE49-F238E27FC236}">
                <a16:creationId xmlns:a16="http://schemas.microsoft.com/office/drawing/2014/main" id="{5EE95B5F-0E05-2B12-E8BF-433E621E1D11}"/>
              </a:ext>
            </a:extLst>
          </p:cNvPr>
          <p:cNvPicPr>
            <a:picLocks noChangeAspect="1"/>
          </p:cNvPicPr>
          <p:nvPr/>
        </p:nvPicPr>
        <p:blipFill>
          <a:blip r:embed="rId2"/>
          <a:stretch>
            <a:fillRect/>
          </a:stretch>
        </p:blipFill>
        <p:spPr>
          <a:xfrm>
            <a:off x="0" y="1339"/>
            <a:ext cx="12192000" cy="68553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cs typeface="Arial" panose="020B0604020202020204" pitchFamily="34" charset="0"/>
              </a:rPr>
              <a:t>6</a:t>
            </a:fld>
            <a:endParaRPr lang="en-US" dirty="0">
              <a:solidFill>
                <a:schemeClr val="tx1"/>
              </a:solidFill>
              <a:latin typeface="Abadi" panose="020B0604020104020204" pitchFamily="34" charset="0"/>
              <a:ea typeface="Microsoft JhengHei" panose="020B0604030504040204" charset="-120"/>
              <a:cs typeface="Arial" panose="020B0604020202020204" pitchFamily="34" charset="0"/>
            </a:endParaRPr>
          </a:p>
        </p:txBody>
      </p:sp>
      <p:sp>
        <p:nvSpPr>
          <p:cNvPr id="7" name="Content Placeholder 2"/>
          <p:cNvSpPr txBox="1"/>
          <p:nvPr/>
        </p:nvSpPr>
        <p:spPr>
          <a:xfrm>
            <a:off x="674504" y="2042341"/>
            <a:ext cx="10516235" cy="451993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2600" dirty="0">
                <a:solidFill>
                  <a:srgbClr val="0B49CB"/>
                </a:solidFill>
                <a:latin typeface="Abadi" panose="020B0604020104020204" pitchFamily="34" charset="0"/>
                <a:ea typeface="Microsoft JhengHei" panose="020B0604030504040204" charset="-120"/>
                <a:cs typeface="Arial" panose="020B0604020202020204" pitchFamily="34" charset="0"/>
              </a:rPr>
              <a:t>Executive Summary</a:t>
            </a:r>
          </a:p>
          <a:p>
            <a:pPr marL="0" indent="0">
              <a:lnSpc>
                <a:spcPct val="120000"/>
              </a:lnSpc>
              <a:spcBef>
                <a:spcPts val="1400"/>
              </a:spcBef>
              <a:buNone/>
            </a:pPr>
            <a:r>
              <a:rPr lang="en-ZW" sz="2000" dirty="0">
                <a:solidFill>
                  <a:schemeClr val="tx1"/>
                </a:solidFill>
                <a:latin typeface="Abadi" panose="020B0604020104020204" pitchFamily="34" charset="0"/>
              </a:rPr>
              <a:t>Data collection methodology: </a:t>
            </a:r>
          </a:p>
          <a:p>
            <a:pPr lvl="1">
              <a:lnSpc>
                <a:spcPct val="120000"/>
              </a:lnSpc>
              <a:spcBef>
                <a:spcPts val="1400"/>
              </a:spcBef>
              <a:buFont typeface="Wingdings" panose="05000000000000000000" pitchFamily="2" charset="2"/>
              <a:buChar char="§"/>
            </a:pPr>
            <a:r>
              <a:rPr lang="en-ZW" sz="1600" dirty="0">
                <a:solidFill>
                  <a:schemeClr val="bg1">
                    <a:lumMod val="50000"/>
                  </a:schemeClr>
                </a:solidFill>
                <a:latin typeface="Abadi" panose="020B0604020104020204" pitchFamily="34" charset="0"/>
              </a:rPr>
              <a:t>Data was collected using SpaceX API and web scraping from Wikipedia. </a:t>
            </a:r>
          </a:p>
          <a:p>
            <a:pPr marL="0" indent="0">
              <a:lnSpc>
                <a:spcPct val="120000"/>
              </a:lnSpc>
              <a:spcBef>
                <a:spcPts val="1400"/>
              </a:spcBef>
              <a:buNone/>
            </a:pPr>
            <a:r>
              <a:rPr lang="en-ZW" sz="2000" dirty="0">
                <a:solidFill>
                  <a:schemeClr val="tx1"/>
                </a:solidFill>
                <a:latin typeface="Abadi" panose="020B0604020104020204" pitchFamily="34" charset="0"/>
              </a:rPr>
              <a:t>• Perform data wrangling </a:t>
            </a:r>
          </a:p>
          <a:p>
            <a:pPr lvl="1">
              <a:lnSpc>
                <a:spcPct val="120000"/>
              </a:lnSpc>
              <a:spcBef>
                <a:spcPts val="1400"/>
              </a:spcBef>
              <a:buFont typeface="Wingdings" panose="05000000000000000000" pitchFamily="2" charset="2"/>
              <a:buChar char="§"/>
            </a:pPr>
            <a:r>
              <a:rPr lang="en-ZW" sz="1600" dirty="0">
                <a:solidFill>
                  <a:schemeClr val="bg1">
                    <a:lumMod val="50000"/>
                  </a:schemeClr>
                </a:solidFill>
                <a:latin typeface="Abadi" panose="020B0604020104020204" pitchFamily="34" charset="0"/>
              </a:rPr>
              <a:t>One-hot encoding was applied to categorical features </a:t>
            </a:r>
          </a:p>
          <a:p>
            <a:pPr marL="0" indent="0">
              <a:lnSpc>
                <a:spcPct val="120000"/>
              </a:lnSpc>
              <a:spcBef>
                <a:spcPts val="1400"/>
              </a:spcBef>
              <a:buNone/>
            </a:pPr>
            <a:r>
              <a:rPr lang="en-ZW" sz="2000" dirty="0">
                <a:solidFill>
                  <a:schemeClr val="tx1"/>
                </a:solidFill>
                <a:latin typeface="Abadi" panose="020B0604020104020204" pitchFamily="34" charset="0"/>
              </a:rPr>
              <a:t>• Perform exploratory data analysis (EDA) using visualization and SQL</a:t>
            </a:r>
          </a:p>
          <a:p>
            <a:pPr marL="0" indent="0">
              <a:lnSpc>
                <a:spcPct val="120000"/>
              </a:lnSpc>
              <a:spcBef>
                <a:spcPts val="1400"/>
              </a:spcBef>
              <a:buNone/>
            </a:pPr>
            <a:r>
              <a:rPr lang="en-ZW" sz="2000" dirty="0">
                <a:solidFill>
                  <a:schemeClr val="tx1"/>
                </a:solidFill>
                <a:latin typeface="Abadi" panose="020B0604020104020204" pitchFamily="34" charset="0"/>
              </a:rPr>
              <a:t> • Perform interactive visual analytics using Folium and Plotly Dash </a:t>
            </a:r>
          </a:p>
          <a:p>
            <a:pPr marL="0" indent="0">
              <a:lnSpc>
                <a:spcPct val="120000"/>
              </a:lnSpc>
              <a:spcBef>
                <a:spcPts val="1400"/>
              </a:spcBef>
              <a:buNone/>
            </a:pPr>
            <a:r>
              <a:rPr lang="en-ZW" sz="2000" dirty="0">
                <a:solidFill>
                  <a:schemeClr val="tx1"/>
                </a:solidFill>
                <a:latin typeface="Abadi" panose="020B0604020104020204" pitchFamily="34" charset="0"/>
              </a:rPr>
              <a:t>• Perform predictive analysis using classification models </a:t>
            </a:r>
          </a:p>
          <a:p>
            <a:pPr lvl="1">
              <a:lnSpc>
                <a:spcPct val="120000"/>
              </a:lnSpc>
              <a:spcBef>
                <a:spcPts val="1400"/>
              </a:spcBef>
              <a:buFont typeface="Wingdings" panose="05000000000000000000" pitchFamily="2" charset="2"/>
              <a:buChar char="§"/>
            </a:pPr>
            <a:r>
              <a:rPr lang="en-ZW" sz="1600" dirty="0">
                <a:solidFill>
                  <a:schemeClr val="bg1">
                    <a:lumMod val="50000"/>
                  </a:schemeClr>
                </a:solidFill>
                <a:latin typeface="Abadi" panose="020B0604020104020204" pitchFamily="34" charset="0"/>
              </a:rPr>
              <a:t>How to build, tune, evaluate classification models</a:t>
            </a:r>
            <a:endParaRPr lang="en-US" sz="2000" dirty="0">
              <a:solidFill>
                <a:schemeClr val="bg1">
                  <a:lumMod val="50000"/>
                </a:schemeClr>
              </a:solidFill>
              <a:latin typeface="Abadi" panose="020B0604020104020204" pitchFamily="34" charset="0"/>
              <a:ea typeface="Microsoft JhengHei" panose="020B0604030504040204" charset="-120"/>
              <a:cs typeface="Arial" panose="020B0604020202020204" pitchFamily="34" charset="0"/>
            </a:endParaRPr>
          </a:p>
          <a:p>
            <a:pPr>
              <a:lnSpc>
                <a:spcPct val="100000"/>
              </a:lnSpc>
              <a:spcBef>
                <a:spcPts val="1400"/>
              </a:spcBef>
            </a:pPr>
            <a:endParaRPr lang="en-US" sz="20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endParaRPr>
          </a:p>
          <a:p>
            <a:pPr>
              <a:lnSpc>
                <a:spcPct val="100000"/>
              </a:lnSpc>
              <a:spcBef>
                <a:spcPts val="1400"/>
              </a:spcBef>
            </a:pPr>
            <a:endParaRPr lang="en-US" sz="20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endParaRPr>
          </a:p>
          <a:p>
            <a:pPr>
              <a:lnSpc>
                <a:spcPct val="100000"/>
              </a:lnSpc>
              <a:spcBef>
                <a:spcPts val="1400"/>
              </a:spcBef>
            </a:pPr>
            <a:endParaRPr lang="en-US" sz="2000" dirty="0">
              <a:solidFill>
                <a:schemeClr val="tx1">
                  <a:lumMod val="85000"/>
                  <a:lumOff val="15000"/>
                </a:schemeClr>
              </a:solidFill>
              <a:latin typeface="Abadi" panose="020B0604020104020204" pitchFamily="34" charset="0"/>
              <a:ea typeface="Microsoft JhengHei" panose="020B0604030504040204" charset="-120"/>
              <a:cs typeface="Arial" panose="020B0604020202020204" pitchFamily="34" charset="0"/>
            </a:endParaRPr>
          </a:p>
          <a:p>
            <a:pPr>
              <a:lnSpc>
                <a:spcPct val="100000"/>
              </a:lnSpc>
              <a:spcBef>
                <a:spcPts val="1400"/>
              </a:spcBef>
            </a:pPr>
            <a:endParaRPr lang="en-US" sz="17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cs typeface="Arial" panose="020B0604020202020204" pitchFamily="34" charset="0"/>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7</a:t>
            </a:fld>
            <a:endParaRPr lang="en-US" dirty="0">
              <a:solidFill>
                <a:schemeClr val="tx1"/>
              </a:solidFill>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Data Collection – SpaceX API</a:t>
            </a:r>
          </a:p>
        </p:txBody>
      </p:sp>
      <p:sp>
        <p:nvSpPr>
          <p:cNvPr id="9" name="Text Box 8"/>
          <p:cNvSpPr txBox="1"/>
          <p:nvPr/>
        </p:nvSpPr>
        <p:spPr>
          <a:xfrm>
            <a:off x="484268" y="2297129"/>
            <a:ext cx="10140227" cy="4539704"/>
          </a:xfrm>
          <a:prstGeom prst="rect">
            <a:avLst/>
          </a:prstGeom>
          <a:noFill/>
          <a:ln w="12700" cap="rnd">
            <a:solidFill>
              <a:schemeClr val="accent1">
                <a:lumMod val="50000"/>
              </a:schemeClr>
            </a:solidFill>
            <a:round/>
          </a:ln>
          <a:effectLst>
            <a:softEdge rad="12700"/>
          </a:effectLst>
        </p:spPr>
        <p:txBody>
          <a:bodyPr wrap="square" rtlCol="0">
            <a:spAutoFit/>
          </a:bodyPr>
          <a:lstStyle/>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Request and parse the SpaceX launch data using the GET request</a:t>
            </a:r>
          </a:p>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Normalize JSON response into a DataFrame</a:t>
            </a:r>
          </a:p>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Extract only useful columns  using auxiliary functions</a:t>
            </a:r>
          </a:p>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Create new pandas DataFrame from dictionary</a:t>
            </a:r>
          </a:p>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Filter DataFrame to only include Falcon 9 launches</a:t>
            </a:r>
          </a:p>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Handle missing values</a:t>
            </a:r>
          </a:p>
          <a:p>
            <a:pPr marL="342900" indent="-342900">
              <a:lnSpc>
                <a:spcPct val="200000"/>
              </a:lnSpc>
              <a:buFont typeface="Wingdings" panose="05000000000000000000" pitchFamily="2" charset="2"/>
              <a:buChar char="Ø"/>
            </a:pPr>
            <a:r>
              <a:rPr lang="en-ZA" altLang="en-GB" sz="1700" dirty="0">
                <a:solidFill>
                  <a:schemeClr val="tx1">
                    <a:lumMod val="85000"/>
                    <a:lumOff val="15000"/>
                  </a:schemeClr>
                </a:solidFill>
                <a:latin typeface="Abadi" panose="020B0604020104020204" pitchFamily="34" charset="0"/>
                <a:ea typeface="Microsoft JhengHei" panose="020B0604030504040204" charset="-120"/>
              </a:rPr>
              <a:t>Export to CSV file</a:t>
            </a:r>
          </a:p>
          <a:p>
            <a:pPr marL="342900" indent="-342900">
              <a:buAutoNum type="arabicPeriod"/>
            </a:pPr>
            <a:r>
              <a:rPr lang="en-ZA" altLang="en-GB" sz="1700" dirty="0">
                <a:solidFill>
                  <a:schemeClr val="tx1">
                    <a:lumMod val="85000"/>
                    <a:lumOff val="15000"/>
                  </a:schemeClr>
                </a:solidFill>
                <a:latin typeface="Abadi" panose="020B0604020104020204" pitchFamily="34" charset="0"/>
                <a:ea typeface="Microsoft JhengHei" panose="020B0604030504040204" charset="-120"/>
                <a:hlinkClick r:id="rId2"/>
              </a:rPr>
              <a:t>https://github.com/rmbanga/Space-X-Landing-Success-Prediction/blob/main/1.%20SpaceX%20Data%20Collection%20API.ipynb</a:t>
            </a:r>
            <a:endParaRPr lang="en-ZA" altLang="en-GB" sz="1700" dirty="0">
              <a:solidFill>
                <a:schemeClr val="tx1">
                  <a:lumMod val="85000"/>
                  <a:lumOff val="15000"/>
                </a:schemeClr>
              </a:solidFill>
              <a:latin typeface="Abadi" panose="020B0604020104020204" pitchFamily="34" charset="0"/>
              <a:ea typeface="Microsoft JhengHei" panose="020B0604030504040204" charset="-120"/>
            </a:endParaRPr>
          </a:p>
          <a:p>
            <a:pPr marL="342900" indent="-342900">
              <a:buAutoNum type="arabicPeriod"/>
            </a:pPr>
            <a:endParaRPr lang="en-ZA" altLang="en-GB" sz="1700" dirty="0">
              <a:solidFill>
                <a:schemeClr val="tx1">
                  <a:lumMod val="85000"/>
                  <a:lumOff val="15000"/>
                </a:schemeClr>
              </a:solidFill>
              <a:latin typeface="Abadi" panose="020B0604020104020204" pitchFamily="34" charset="0"/>
              <a:ea typeface="Microsoft JhengHei" panose="020B060403050404020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8</a:t>
            </a:fld>
            <a:endParaRPr lang="en-US" dirty="0">
              <a:solidFill>
                <a:schemeClr val="tx1"/>
              </a:solidFill>
              <a:latin typeface="Abadi" panose="020B0604020104020204" pitchFamily="34" charset="0"/>
              <a:ea typeface="Microsoft JhengHei" panose="020B0604030504040204" charset="-12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panose="020B0604020104020204" pitchFamily="34" charset="0"/>
              <a:ea typeface="Microsoft JhengHei" panose="020B0604030504040204" charset="-120"/>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Data Collection - Scraping</a:t>
            </a:r>
          </a:p>
        </p:txBody>
      </p:sp>
      <p:sp>
        <p:nvSpPr>
          <p:cNvPr id="9" name="Text Box 8"/>
          <p:cNvSpPr txBox="1"/>
          <p:nvPr/>
        </p:nvSpPr>
        <p:spPr>
          <a:xfrm>
            <a:off x="906145" y="2273738"/>
            <a:ext cx="9930021" cy="3680879"/>
          </a:xfrm>
          <a:prstGeom prst="rect">
            <a:avLst/>
          </a:prstGeom>
          <a:noFill/>
          <a:ln w="12700" cap="rnd">
            <a:solidFill>
              <a:schemeClr val="accent1">
                <a:lumMod val="50000"/>
              </a:schemeClr>
            </a:solidFill>
            <a:round/>
          </a:ln>
          <a:effectLst>
            <a:softEdge rad="12700"/>
          </a:effectLst>
        </p:spPr>
        <p:txBody>
          <a:bodyPr wrap="square" rtlCol="0">
            <a:spAutoFit/>
          </a:bodyPr>
          <a:lstStyle/>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Request rocket launch data from its Wikipedia page</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Extract all column/variable names from the HTML table header</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Create a data frame by parsing the launch HTML tables</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Export to CSV file</a:t>
            </a:r>
          </a:p>
          <a:p>
            <a:pPr>
              <a:lnSpc>
                <a:spcPct val="200000"/>
              </a:lnSpc>
            </a:pPr>
            <a:r>
              <a:rPr lang="en-ZA" altLang="en-GB" sz="1700" dirty="0">
                <a:latin typeface="Abadi" panose="020B0604020104020204" pitchFamily="34" charset="0"/>
                <a:ea typeface="Microsoft JhengHei" panose="020B0604030504040204" charset="-120"/>
                <a:hlinkClick r:id="rId2"/>
              </a:rPr>
              <a:t>https://github.com/rmbanga/Space-X-Landing-Success-Prediction/blob/main/2.%20Data%20Collection%20with%20Web%20Scraping.ipynb</a:t>
            </a:r>
            <a:endParaRPr lang="en-ZA" altLang="en-GB" sz="1700" dirty="0">
              <a:latin typeface="Abadi" panose="020B0604020104020204" pitchFamily="34" charset="0"/>
              <a:ea typeface="Microsoft JhengHei" panose="020B0604030504040204" charset="-120"/>
            </a:endParaRPr>
          </a:p>
          <a:p>
            <a:pPr>
              <a:lnSpc>
                <a:spcPct val="200000"/>
              </a:lnSpc>
            </a:pPr>
            <a:endParaRPr lang="en-ZA" altLang="en-GB" sz="1700" dirty="0">
              <a:latin typeface="Abadi" panose="020B0604020104020204" pitchFamily="34" charset="0"/>
              <a:ea typeface="Microsoft JhengHei" panose="020B060403050404020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solidFill>
                  <a:schemeClr val="tx1"/>
                </a:solidFill>
                <a:latin typeface="Abadi" panose="020B0604020104020204" pitchFamily="34" charset="0"/>
                <a:ea typeface="Microsoft JhengHei" panose="020B0604030504040204" charset="-120"/>
              </a:rPr>
              <a:t>9</a:t>
            </a:fld>
            <a:endParaRPr lang="en-US" dirty="0">
              <a:solidFill>
                <a:schemeClr val="tx1"/>
              </a:solidFill>
              <a:latin typeface="Abadi" panose="020B0604020104020204" pitchFamily="34" charset="0"/>
              <a:ea typeface="Microsoft JhengHei" panose="020B0604030504040204" charset="-12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panose="020B0604020104020204" pitchFamily="34" charset="0"/>
                <a:ea typeface="Microsoft JhengHei" panose="020B0604030504040204" charset="-120"/>
              </a:rPr>
              <a:t>Data Wrangling</a:t>
            </a:r>
          </a:p>
        </p:txBody>
      </p:sp>
      <p:sp>
        <p:nvSpPr>
          <p:cNvPr id="9" name="Text Box 8"/>
          <p:cNvSpPr txBox="1"/>
          <p:nvPr/>
        </p:nvSpPr>
        <p:spPr>
          <a:xfrm>
            <a:off x="906267" y="2252717"/>
            <a:ext cx="10379466" cy="3157659"/>
          </a:xfrm>
          <a:prstGeom prst="rect">
            <a:avLst/>
          </a:prstGeom>
          <a:noFill/>
          <a:ln w="12700" cap="rnd">
            <a:solidFill>
              <a:schemeClr val="accent1">
                <a:lumMod val="50000"/>
              </a:schemeClr>
            </a:solidFill>
            <a:round/>
          </a:ln>
          <a:effectLst>
            <a:softEdge rad="12700"/>
          </a:effectLst>
        </p:spPr>
        <p:txBody>
          <a:bodyPr wrap="square" rtlCol="0">
            <a:spAutoFit/>
          </a:bodyPr>
          <a:lstStyle/>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Calculate the number of launches on each site</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Calculate the number and occurrence of each orbit</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Calculate the number and occurrence of mission outcome per orbit type</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Create a landing outcome label from Outcome column using one-hot encoding</a:t>
            </a:r>
          </a:p>
          <a:p>
            <a:pPr marL="342900" indent="-342900">
              <a:lnSpc>
                <a:spcPct val="200000"/>
              </a:lnSpc>
              <a:buAutoNum type="arabicPeriod"/>
            </a:pPr>
            <a:r>
              <a:rPr lang="en-ZA" altLang="en-GB" sz="1700" dirty="0">
                <a:latin typeface="Abadi" panose="020B0604020104020204" pitchFamily="34" charset="0"/>
                <a:ea typeface="Microsoft JhengHei" panose="020B0604030504040204" charset="-120"/>
              </a:rPr>
              <a:t>Export to CSV</a:t>
            </a:r>
          </a:p>
          <a:p>
            <a:pPr marL="342900" indent="-342900">
              <a:lnSpc>
                <a:spcPct val="200000"/>
              </a:lnSpc>
              <a:buAutoNum type="arabicPeriod"/>
            </a:pPr>
            <a:endParaRPr lang="en-ZA" altLang="en-GB" sz="1700" dirty="0">
              <a:latin typeface="Abadi" panose="020B0604020104020204" pitchFamily="34" charset="0"/>
              <a:ea typeface="Microsoft JhengHei" panose="020B0604030504040204" charset="-120"/>
            </a:endParaRPr>
          </a:p>
        </p:txBody>
      </p:sp>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Boardroo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TotalTime>
  <Words>2363</Words>
  <Application>Microsoft Office PowerPoint</Application>
  <PresentationFormat>Widescreen</PresentationFormat>
  <Paragraphs>234</Paragraphs>
  <Slides>46</Slides>
  <Notes>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Microsoft JhengHei</vt:lpstr>
      <vt:lpstr>Abadi</vt:lpstr>
      <vt:lpstr>Arial</vt:lpstr>
      <vt:lpstr>Calibri</vt:lpstr>
      <vt:lpstr>Calibri Light</vt:lpstr>
      <vt:lpstr>Century Gothic</vt:lpstr>
      <vt:lpstr>IBM Plex Mono SemiBold</vt:lpstr>
      <vt:lpstr>Wingdings</vt:lpstr>
      <vt:lpstr>Wingdings 3</vt:lpstr>
      <vt:lpstr>Custom Design</vt:lpstr>
      <vt:lpstr>1_Custom Design</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vt:lpstr>
      <vt:lpstr>PowerPoint Presentation</vt:lpstr>
      <vt:lpstr>PowerPoint Presentation</vt:lpstr>
      <vt:lpstr>PowerPoint Presentation</vt:lpstr>
      <vt:lpstr>Section 4</vt:lpstr>
      <vt:lpstr>PowerPoint Presentation</vt:lpstr>
      <vt:lpstr>PowerPoint Presentation</vt:lpstr>
      <vt:lpstr>PowerPoint Presentation</vt:lpstr>
      <vt:lpstr>Section 5</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Ronald Mbanga</cp:lastModifiedBy>
  <cp:revision>244</cp:revision>
  <dcterms:created xsi:type="dcterms:W3CDTF">2021-04-29T18:58:00Z</dcterms:created>
  <dcterms:modified xsi:type="dcterms:W3CDTF">2023-01-19T08:16:55Z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2057-11.2.0.8942</vt:lpwstr>
  </property>
</Properties>
</file>